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48" r:id="rId2"/>
  </p:sldMasterIdLst>
  <p:notesMasterIdLst>
    <p:notesMasterId r:id="rId18"/>
  </p:notesMasterIdLst>
  <p:sldIdLst>
    <p:sldId id="256" r:id="rId3"/>
    <p:sldId id="257" r:id="rId4"/>
    <p:sldId id="260" r:id="rId5"/>
    <p:sldId id="263" r:id="rId6"/>
    <p:sldId id="261" r:id="rId7"/>
    <p:sldId id="268" r:id="rId8"/>
    <p:sldId id="266" r:id="rId9"/>
    <p:sldId id="269" r:id="rId10"/>
    <p:sldId id="265" r:id="rId11"/>
    <p:sldId id="259" r:id="rId12"/>
    <p:sldId id="262" r:id="rId13"/>
    <p:sldId id="264" r:id="rId14"/>
    <p:sldId id="271" r:id="rId15"/>
    <p:sldId id="270"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2" d="100"/>
          <a:sy n="62" d="100"/>
        </p:scale>
        <p:origin x="828" y="56"/>
      </p:cViewPr>
      <p:guideLst/>
    </p:cSldViewPr>
  </p:slideViewPr>
  <p:outlineViewPr>
    <p:cViewPr>
      <p:scale>
        <a:sx n="33" d="100"/>
        <a:sy n="33" d="100"/>
      </p:scale>
      <p:origin x="0" y="-4092"/>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1A8F9-8952-4D93-BC01-C8F2AA42C8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3F661F7-7290-4E83-9990-31FE0D5A207B}">
      <dgm:prSet/>
      <dgm:spPr/>
      <dgm:t>
        <a:bodyPr/>
        <a:lstStyle/>
        <a:p>
          <a:r>
            <a:rPr lang="en-GB"/>
            <a:t>Avoidance &amp; Reduction</a:t>
          </a:r>
          <a:endParaRPr lang="en-US"/>
        </a:p>
      </dgm:t>
    </dgm:pt>
    <dgm:pt modelId="{393837BC-6DD4-47D0-B758-5337845973D6}" type="parTrans" cxnId="{2ED3B5B7-DB6C-42C0-A7AC-0E7492463115}">
      <dgm:prSet/>
      <dgm:spPr/>
      <dgm:t>
        <a:bodyPr/>
        <a:lstStyle/>
        <a:p>
          <a:endParaRPr lang="en-US"/>
        </a:p>
      </dgm:t>
    </dgm:pt>
    <dgm:pt modelId="{806B4893-93DD-4E4D-9751-7D4434CB3985}" type="sibTrans" cxnId="{2ED3B5B7-DB6C-42C0-A7AC-0E7492463115}">
      <dgm:prSet/>
      <dgm:spPr/>
      <dgm:t>
        <a:bodyPr/>
        <a:lstStyle/>
        <a:p>
          <a:endParaRPr lang="en-US"/>
        </a:p>
      </dgm:t>
    </dgm:pt>
    <dgm:pt modelId="{1012FC7E-BDBE-4AFA-967F-7169F07B4488}">
      <dgm:prSet/>
      <dgm:spPr/>
      <dgm:t>
        <a:bodyPr/>
        <a:lstStyle/>
        <a:p>
          <a:r>
            <a:rPr lang="en-GB" dirty="0"/>
            <a:t>Nature-based avoidance/reduction (NBS)	</a:t>
          </a:r>
          <a:endParaRPr lang="en-US" dirty="0"/>
        </a:p>
      </dgm:t>
    </dgm:pt>
    <dgm:pt modelId="{974E49AA-73FF-468C-8CD9-06D8CF04CC92}" type="parTrans" cxnId="{E3B762AF-1C46-45EC-B2F9-F6A9433DA260}">
      <dgm:prSet/>
      <dgm:spPr/>
      <dgm:t>
        <a:bodyPr/>
        <a:lstStyle/>
        <a:p>
          <a:endParaRPr lang="en-US"/>
        </a:p>
      </dgm:t>
    </dgm:pt>
    <dgm:pt modelId="{8E806385-BBBB-495C-B111-536E00D033BC}" type="sibTrans" cxnId="{E3B762AF-1C46-45EC-B2F9-F6A9433DA260}">
      <dgm:prSet/>
      <dgm:spPr/>
      <dgm:t>
        <a:bodyPr/>
        <a:lstStyle/>
        <a:p>
          <a:endParaRPr lang="en-US"/>
        </a:p>
      </dgm:t>
    </dgm:pt>
    <dgm:pt modelId="{E3B1F0F6-8B8B-440B-8F55-C1F92CD29374}">
      <dgm:prSet/>
      <dgm:spPr/>
      <dgm:t>
        <a:bodyPr/>
        <a:lstStyle/>
        <a:p>
          <a:r>
            <a:rPr lang="en-GB"/>
            <a:t>Tech-based avoidance/reduction</a:t>
          </a:r>
          <a:endParaRPr lang="en-US"/>
        </a:p>
      </dgm:t>
    </dgm:pt>
    <dgm:pt modelId="{E312B6EC-B705-422D-81C3-EC4839BC7B2B}" type="parTrans" cxnId="{67501A37-7C92-44AF-A972-33C4B4B73F8C}">
      <dgm:prSet/>
      <dgm:spPr/>
      <dgm:t>
        <a:bodyPr/>
        <a:lstStyle/>
        <a:p>
          <a:endParaRPr lang="en-US"/>
        </a:p>
      </dgm:t>
    </dgm:pt>
    <dgm:pt modelId="{A1FD17C6-4DF9-488E-9822-61A1BB69876C}" type="sibTrans" cxnId="{67501A37-7C92-44AF-A972-33C4B4B73F8C}">
      <dgm:prSet/>
      <dgm:spPr/>
      <dgm:t>
        <a:bodyPr/>
        <a:lstStyle/>
        <a:p>
          <a:endParaRPr lang="en-US"/>
        </a:p>
      </dgm:t>
    </dgm:pt>
    <dgm:pt modelId="{0FDD45CA-972A-48B5-8C2A-C98F5429AFBA}">
      <dgm:prSet/>
      <dgm:spPr/>
      <dgm:t>
        <a:bodyPr/>
        <a:lstStyle/>
        <a:p>
          <a:r>
            <a:rPr lang="en-GB"/>
            <a:t>Removal &amp; Sequestration</a:t>
          </a:r>
          <a:endParaRPr lang="en-US"/>
        </a:p>
      </dgm:t>
    </dgm:pt>
    <dgm:pt modelId="{C812E2B3-BE81-488A-A0C1-C07E05636BCA}" type="parTrans" cxnId="{BFAE617A-317E-4DE5-9F1B-033E3431FC42}">
      <dgm:prSet/>
      <dgm:spPr/>
      <dgm:t>
        <a:bodyPr/>
        <a:lstStyle/>
        <a:p>
          <a:endParaRPr lang="en-US"/>
        </a:p>
      </dgm:t>
    </dgm:pt>
    <dgm:pt modelId="{B910063F-E3EE-4E71-9B3E-3899A335F2AB}" type="sibTrans" cxnId="{BFAE617A-317E-4DE5-9F1B-033E3431FC42}">
      <dgm:prSet/>
      <dgm:spPr/>
      <dgm:t>
        <a:bodyPr/>
        <a:lstStyle/>
        <a:p>
          <a:endParaRPr lang="en-US"/>
        </a:p>
      </dgm:t>
    </dgm:pt>
    <dgm:pt modelId="{19611A32-3F55-432D-B517-D59279674342}">
      <dgm:prSet/>
      <dgm:spPr/>
      <dgm:t>
        <a:bodyPr/>
        <a:lstStyle/>
        <a:p>
          <a:r>
            <a:rPr lang="en-GB"/>
            <a:t>Technology-based</a:t>
          </a:r>
          <a:endParaRPr lang="en-US"/>
        </a:p>
      </dgm:t>
    </dgm:pt>
    <dgm:pt modelId="{88887BF7-7681-4704-87D9-741E733F4257}" type="parTrans" cxnId="{41157147-7996-4EC3-8DFF-BD232ADE52C7}">
      <dgm:prSet/>
      <dgm:spPr/>
      <dgm:t>
        <a:bodyPr/>
        <a:lstStyle/>
        <a:p>
          <a:endParaRPr lang="en-US"/>
        </a:p>
      </dgm:t>
    </dgm:pt>
    <dgm:pt modelId="{EFD1266B-C412-49C1-B2F1-6815CB6B8D51}" type="sibTrans" cxnId="{41157147-7996-4EC3-8DFF-BD232ADE52C7}">
      <dgm:prSet/>
      <dgm:spPr/>
      <dgm:t>
        <a:bodyPr/>
        <a:lstStyle/>
        <a:p>
          <a:endParaRPr lang="en-US"/>
        </a:p>
      </dgm:t>
    </dgm:pt>
    <dgm:pt modelId="{15042D63-8351-4627-8223-37F15017438B}">
      <dgm:prSet/>
      <dgm:spPr/>
      <dgm:t>
        <a:bodyPr/>
        <a:lstStyle/>
        <a:p>
          <a:r>
            <a:rPr lang="en-GB"/>
            <a:t>Nature-based</a:t>
          </a:r>
          <a:endParaRPr lang="en-US"/>
        </a:p>
      </dgm:t>
    </dgm:pt>
    <dgm:pt modelId="{87E46D71-4F6E-44F5-8A57-AF25111D7F50}" type="parTrans" cxnId="{C4A6CEAE-6471-4EC6-A534-BCCD002247BE}">
      <dgm:prSet/>
      <dgm:spPr/>
      <dgm:t>
        <a:bodyPr/>
        <a:lstStyle/>
        <a:p>
          <a:endParaRPr lang="en-US"/>
        </a:p>
      </dgm:t>
    </dgm:pt>
    <dgm:pt modelId="{12FF52D9-53E2-4324-98D8-F8BB4893BB96}" type="sibTrans" cxnId="{C4A6CEAE-6471-4EC6-A534-BCCD002247BE}">
      <dgm:prSet/>
      <dgm:spPr/>
      <dgm:t>
        <a:bodyPr/>
        <a:lstStyle/>
        <a:p>
          <a:endParaRPr lang="en-US"/>
        </a:p>
      </dgm:t>
    </dgm:pt>
    <dgm:pt modelId="{A6FD433F-7C3D-44B6-AA04-2006190F00FD}" type="pres">
      <dgm:prSet presAssocID="{2241A8F9-8952-4D93-BC01-C8F2AA42C805}" presName="linear" presStyleCnt="0">
        <dgm:presLayoutVars>
          <dgm:animLvl val="lvl"/>
          <dgm:resizeHandles val="exact"/>
        </dgm:presLayoutVars>
      </dgm:prSet>
      <dgm:spPr/>
    </dgm:pt>
    <dgm:pt modelId="{EF2D1AC1-E6FE-4CEE-A68C-08B04BFD675D}" type="pres">
      <dgm:prSet presAssocID="{93F661F7-7290-4E83-9990-31FE0D5A207B}" presName="parentText" presStyleLbl="node1" presStyleIdx="0" presStyleCnt="2" custLinFactNeighborY="5021">
        <dgm:presLayoutVars>
          <dgm:chMax val="0"/>
          <dgm:bulletEnabled val="1"/>
        </dgm:presLayoutVars>
      </dgm:prSet>
      <dgm:spPr/>
    </dgm:pt>
    <dgm:pt modelId="{D71FBABA-2209-436C-B30E-811673280D0C}" type="pres">
      <dgm:prSet presAssocID="{93F661F7-7290-4E83-9990-31FE0D5A207B}" presName="childText" presStyleLbl="revTx" presStyleIdx="0" presStyleCnt="2">
        <dgm:presLayoutVars>
          <dgm:bulletEnabled val="1"/>
        </dgm:presLayoutVars>
      </dgm:prSet>
      <dgm:spPr/>
    </dgm:pt>
    <dgm:pt modelId="{C9D1F8FB-EB07-4D9A-B881-15CC4FC474C7}" type="pres">
      <dgm:prSet presAssocID="{0FDD45CA-972A-48B5-8C2A-C98F5429AFBA}" presName="parentText" presStyleLbl="node1" presStyleIdx="1" presStyleCnt="2">
        <dgm:presLayoutVars>
          <dgm:chMax val="0"/>
          <dgm:bulletEnabled val="1"/>
        </dgm:presLayoutVars>
      </dgm:prSet>
      <dgm:spPr/>
    </dgm:pt>
    <dgm:pt modelId="{DF35FEDA-11D8-444D-B7A8-EE3ED0A699FF}" type="pres">
      <dgm:prSet presAssocID="{0FDD45CA-972A-48B5-8C2A-C98F5429AFBA}" presName="childText" presStyleLbl="revTx" presStyleIdx="1" presStyleCnt="2">
        <dgm:presLayoutVars>
          <dgm:bulletEnabled val="1"/>
        </dgm:presLayoutVars>
      </dgm:prSet>
      <dgm:spPr/>
    </dgm:pt>
  </dgm:ptLst>
  <dgm:cxnLst>
    <dgm:cxn modelId="{67501A37-7C92-44AF-A972-33C4B4B73F8C}" srcId="{93F661F7-7290-4E83-9990-31FE0D5A207B}" destId="{E3B1F0F6-8B8B-440B-8F55-C1F92CD29374}" srcOrd="1" destOrd="0" parTransId="{E312B6EC-B705-422D-81C3-EC4839BC7B2B}" sibTransId="{A1FD17C6-4DF9-488E-9822-61A1BB69876C}"/>
    <dgm:cxn modelId="{41157147-7996-4EC3-8DFF-BD232ADE52C7}" srcId="{0FDD45CA-972A-48B5-8C2A-C98F5429AFBA}" destId="{19611A32-3F55-432D-B517-D59279674342}" srcOrd="0" destOrd="0" parTransId="{88887BF7-7681-4704-87D9-741E733F4257}" sibTransId="{EFD1266B-C412-49C1-B2F1-6815CB6B8D51}"/>
    <dgm:cxn modelId="{355C9651-0DE1-479F-992F-97E54B12AB1B}" type="presOf" srcId="{19611A32-3F55-432D-B517-D59279674342}" destId="{DF35FEDA-11D8-444D-B7A8-EE3ED0A699FF}" srcOrd="0" destOrd="0" presId="urn:microsoft.com/office/officeart/2005/8/layout/vList2"/>
    <dgm:cxn modelId="{7DBA9C76-2DBE-4D91-A5B9-9D3157DC5926}" type="presOf" srcId="{1012FC7E-BDBE-4AFA-967F-7169F07B4488}" destId="{D71FBABA-2209-436C-B30E-811673280D0C}" srcOrd="0" destOrd="0" presId="urn:microsoft.com/office/officeart/2005/8/layout/vList2"/>
    <dgm:cxn modelId="{BFAE617A-317E-4DE5-9F1B-033E3431FC42}" srcId="{2241A8F9-8952-4D93-BC01-C8F2AA42C805}" destId="{0FDD45CA-972A-48B5-8C2A-C98F5429AFBA}" srcOrd="1" destOrd="0" parTransId="{C812E2B3-BE81-488A-A0C1-C07E05636BCA}" sibTransId="{B910063F-E3EE-4E71-9B3E-3899A335F2AB}"/>
    <dgm:cxn modelId="{A15F958D-3DBC-49B3-98C2-F5B9BF413C86}" type="presOf" srcId="{15042D63-8351-4627-8223-37F15017438B}" destId="{DF35FEDA-11D8-444D-B7A8-EE3ED0A699FF}" srcOrd="0" destOrd="1" presId="urn:microsoft.com/office/officeart/2005/8/layout/vList2"/>
    <dgm:cxn modelId="{C4A6CEAE-6471-4EC6-A534-BCCD002247BE}" srcId="{0FDD45CA-972A-48B5-8C2A-C98F5429AFBA}" destId="{15042D63-8351-4627-8223-37F15017438B}" srcOrd="1" destOrd="0" parTransId="{87E46D71-4F6E-44F5-8A57-AF25111D7F50}" sibTransId="{12FF52D9-53E2-4324-98D8-F8BB4893BB96}"/>
    <dgm:cxn modelId="{E3B762AF-1C46-45EC-B2F9-F6A9433DA260}" srcId="{93F661F7-7290-4E83-9990-31FE0D5A207B}" destId="{1012FC7E-BDBE-4AFA-967F-7169F07B4488}" srcOrd="0" destOrd="0" parTransId="{974E49AA-73FF-468C-8CD9-06D8CF04CC92}" sibTransId="{8E806385-BBBB-495C-B111-536E00D033BC}"/>
    <dgm:cxn modelId="{2ED3B5B7-DB6C-42C0-A7AC-0E7492463115}" srcId="{2241A8F9-8952-4D93-BC01-C8F2AA42C805}" destId="{93F661F7-7290-4E83-9990-31FE0D5A207B}" srcOrd="0" destOrd="0" parTransId="{393837BC-6DD4-47D0-B758-5337845973D6}" sibTransId="{806B4893-93DD-4E4D-9751-7D4434CB3985}"/>
    <dgm:cxn modelId="{73C151CB-4852-4A49-98B9-2C7EA392D254}" type="presOf" srcId="{E3B1F0F6-8B8B-440B-8F55-C1F92CD29374}" destId="{D71FBABA-2209-436C-B30E-811673280D0C}" srcOrd="0" destOrd="1" presId="urn:microsoft.com/office/officeart/2005/8/layout/vList2"/>
    <dgm:cxn modelId="{09CD49D6-A4D9-4DFB-BA68-84C3282A4645}" type="presOf" srcId="{93F661F7-7290-4E83-9990-31FE0D5A207B}" destId="{EF2D1AC1-E6FE-4CEE-A68C-08B04BFD675D}" srcOrd="0" destOrd="0" presId="urn:microsoft.com/office/officeart/2005/8/layout/vList2"/>
    <dgm:cxn modelId="{F4A29CEE-2A62-425F-8C8C-E660747B81FB}" type="presOf" srcId="{2241A8F9-8952-4D93-BC01-C8F2AA42C805}" destId="{A6FD433F-7C3D-44B6-AA04-2006190F00FD}" srcOrd="0" destOrd="0" presId="urn:microsoft.com/office/officeart/2005/8/layout/vList2"/>
    <dgm:cxn modelId="{EA7CC8F1-75E0-4986-810E-FBDCC022DFCF}" type="presOf" srcId="{0FDD45CA-972A-48B5-8C2A-C98F5429AFBA}" destId="{C9D1F8FB-EB07-4D9A-B881-15CC4FC474C7}" srcOrd="0" destOrd="0" presId="urn:microsoft.com/office/officeart/2005/8/layout/vList2"/>
    <dgm:cxn modelId="{ABA143E5-9A2C-440A-9660-E9E8E14DB25C}" type="presParOf" srcId="{A6FD433F-7C3D-44B6-AA04-2006190F00FD}" destId="{EF2D1AC1-E6FE-4CEE-A68C-08B04BFD675D}" srcOrd="0" destOrd="0" presId="urn:microsoft.com/office/officeart/2005/8/layout/vList2"/>
    <dgm:cxn modelId="{127711B7-207F-4E0C-9EBA-249BF4BB6DDD}" type="presParOf" srcId="{A6FD433F-7C3D-44B6-AA04-2006190F00FD}" destId="{D71FBABA-2209-436C-B30E-811673280D0C}" srcOrd="1" destOrd="0" presId="urn:microsoft.com/office/officeart/2005/8/layout/vList2"/>
    <dgm:cxn modelId="{7C40E986-603F-47BA-9B8B-DE953BEA910D}" type="presParOf" srcId="{A6FD433F-7C3D-44B6-AA04-2006190F00FD}" destId="{C9D1F8FB-EB07-4D9A-B881-15CC4FC474C7}" srcOrd="2" destOrd="0" presId="urn:microsoft.com/office/officeart/2005/8/layout/vList2"/>
    <dgm:cxn modelId="{E012E4CB-1C9C-4BEF-8970-96F5BE04B044}" type="presParOf" srcId="{A6FD433F-7C3D-44B6-AA04-2006190F00FD}" destId="{DF35FEDA-11D8-444D-B7A8-EE3ED0A699F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D3F375-4F1B-4475-B636-E52B0F9AC05E}"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9B42DB35-0222-40B2-BF0E-B23845B68DB4}">
      <dgm:prSet/>
      <dgm:spPr/>
      <dgm:t>
        <a:bodyPr/>
        <a:lstStyle/>
        <a:p>
          <a:r>
            <a:rPr lang="en-GB"/>
            <a:t>In the early stages of market development for any new infrastructure investment, securing new sources of capital helps accelerate critical mass and scale.</a:t>
          </a:r>
          <a:endParaRPr lang="en-US"/>
        </a:p>
      </dgm:t>
    </dgm:pt>
    <dgm:pt modelId="{539A46E0-3AAA-45A0-A61D-B98A29F3EC86}" type="parTrans" cxnId="{E23D3B4F-12DB-4869-9286-D7451A39F32D}">
      <dgm:prSet/>
      <dgm:spPr/>
      <dgm:t>
        <a:bodyPr/>
        <a:lstStyle/>
        <a:p>
          <a:endParaRPr lang="en-US"/>
        </a:p>
      </dgm:t>
    </dgm:pt>
    <dgm:pt modelId="{4A8ED589-1176-475D-96BC-68D06622D177}" type="sibTrans" cxnId="{E23D3B4F-12DB-4869-9286-D7451A39F32D}">
      <dgm:prSet/>
      <dgm:spPr/>
      <dgm:t>
        <a:bodyPr/>
        <a:lstStyle/>
        <a:p>
          <a:endParaRPr lang="en-US"/>
        </a:p>
      </dgm:t>
    </dgm:pt>
    <dgm:pt modelId="{D985B41C-2CF7-4DC9-B412-AB397B21311D}">
      <dgm:prSet/>
      <dgm:spPr/>
      <dgm:t>
        <a:bodyPr/>
        <a:lstStyle/>
        <a:p>
          <a:r>
            <a:rPr lang="en-GB" dirty="0"/>
            <a:t>Experts at </a:t>
          </a:r>
          <a:r>
            <a:rPr lang="en-GB" dirty="0" err="1"/>
            <a:t>MITi</a:t>
          </a:r>
          <a:r>
            <a:rPr lang="en-GB" dirty="0"/>
            <a:t> have pointed out that, compared to the information technology software and medical sectors, </a:t>
          </a:r>
          <a:r>
            <a:rPr lang="en-GB" b="1" dirty="0"/>
            <a:t>“clean-tech clearly does not fit the risk, return or time profiles of traditional venture capital investors. </a:t>
          </a:r>
          <a:r>
            <a:rPr lang="en-GB" dirty="0"/>
            <a:t>… As a result, the sector requires a more diverse set of actors and innovation models; in other words, more “patient capital”</a:t>
          </a:r>
          <a:endParaRPr lang="en-US" dirty="0"/>
        </a:p>
      </dgm:t>
    </dgm:pt>
    <dgm:pt modelId="{C8AD3B7C-94A6-401A-838E-49CADC65C11C}" type="parTrans" cxnId="{C960A9D1-4323-47A7-AE82-7C77D5817A24}">
      <dgm:prSet/>
      <dgm:spPr/>
      <dgm:t>
        <a:bodyPr/>
        <a:lstStyle/>
        <a:p>
          <a:endParaRPr lang="en-US"/>
        </a:p>
      </dgm:t>
    </dgm:pt>
    <dgm:pt modelId="{E8F1C2F3-AF22-44FF-8ED0-C6F9DB78C979}" type="sibTrans" cxnId="{C960A9D1-4323-47A7-AE82-7C77D5817A24}">
      <dgm:prSet/>
      <dgm:spPr/>
      <dgm:t>
        <a:bodyPr/>
        <a:lstStyle/>
        <a:p>
          <a:endParaRPr lang="en-US"/>
        </a:p>
      </dgm:t>
    </dgm:pt>
    <dgm:pt modelId="{83D77683-3C08-458A-A9E1-86CDFE558939}" type="pres">
      <dgm:prSet presAssocID="{87D3F375-4F1B-4475-B636-E52B0F9AC05E}" presName="hierChild1" presStyleCnt="0">
        <dgm:presLayoutVars>
          <dgm:chPref val="1"/>
          <dgm:dir/>
          <dgm:animOne val="branch"/>
          <dgm:animLvl val="lvl"/>
          <dgm:resizeHandles/>
        </dgm:presLayoutVars>
      </dgm:prSet>
      <dgm:spPr/>
    </dgm:pt>
    <dgm:pt modelId="{72E3A761-B0D3-4D6D-BEE2-41382442ACE4}" type="pres">
      <dgm:prSet presAssocID="{9B42DB35-0222-40B2-BF0E-B23845B68DB4}" presName="hierRoot1" presStyleCnt="0"/>
      <dgm:spPr/>
    </dgm:pt>
    <dgm:pt modelId="{48C7A370-C2B7-4E88-9530-4C7819F2529E}" type="pres">
      <dgm:prSet presAssocID="{9B42DB35-0222-40B2-BF0E-B23845B68DB4}" presName="composite" presStyleCnt="0"/>
      <dgm:spPr/>
    </dgm:pt>
    <dgm:pt modelId="{D9A1CF9C-4097-4158-8655-C2795F56526C}" type="pres">
      <dgm:prSet presAssocID="{9B42DB35-0222-40B2-BF0E-B23845B68DB4}" presName="background" presStyleLbl="node0" presStyleIdx="0" presStyleCnt="2"/>
      <dgm:spPr/>
    </dgm:pt>
    <dgm:pt modelId="{8A78E6C1-E879-436E-A142-C96969B15D3E}" type="pres">
      <dgm:prSet presAssocID="{9B42DB35-0222-40B2-BF0E-B23845B68DB4}" presName="text" presStyleLbl="fgAcc0" presStyleIdx="0" presStyleCnt="2">
        <dgm:presLayoutVars>
          <dgm:chPref val="3"/>
        </dgm:presLayoutVars>
      </dgm:prSet>
      <dgm:spPr/>
    </dgm:pt>
    <dgm:pt modelId="{104966AF-87D1-4F52-B286-1BA465E9FB2B}" type="pres">
      <dgm:prSet presAssocID="{9B42DB35-0222-40B2-BF0E-B23845B68DB4}" presName="hierChild2" presStyleCnt="0"/>
      <dgm:spPr/>
    </dgm:pt>
    <dgm:pt modelId="{C9411F5E-2BEC-4A0B-8F28-FB77065DC247}" type="pres">
      <dgm:prSet presAssocID="{D985B41C-2CF7-4DC9-B412-AB397B21311D}" presName="hierRoot1" presStyleCnt="0"/>
      <dgm:spPr/>
    </dgm:pt>
    <dgm:pt modelId="{8BFFD1B7-D887-4006-BC68-8462F0242C5D}" type="pres">
      <dgm:prSet presAssocID="{D985B41C-2CF7-4DC9-B412-AB397B21311D}" presName="composite" presStyleCnt="0"/>
      <dgm:spPr/>
    </dgm:pt>
    <dgm:pt modelId="{545A27E1-4D91-4805-AABA-8D8A0F7B313D}" type="pres">
      <dgm:prSet presAssocID="{D985B41C-2CF7-4DC9-B412-AB397B21311D}" presName="background" presStyleLbl="node0" presStyleIdx="1" presStyleCnt="2"/>
      <dgm:spPr/>
    </dgm:pt>
    <dgm:pt modelId="{B7D8C485-3AB9-4BCB-A2F3-DE420BDD905F}" type="pres">
      <dgm:prSet presAssocID="{D985B41C-2CF7-4DC9-B412-AB397B21311D}" presName="text" presStyleLbl="fgAcc0" presStyleIdx="1" presStyleCnt="2">
        <dgm:presLayoutVars>
          <dgm:chPref val="3"/>
        </dgm:presLayoutVars>
      </dgm:prSet>
      <dgm:spPr/>
    </dgm:pt>
    <dgm:pt modelId="{0D54F225-F730-421C-A75D-BBE1237F483C}" type="pres">
      <dgm:prSet presAssocID="{D985B41C-2CF7-4DC9-B412-AB397B21311D}" presName="hierChild2" presStyleCnt="0"/>
      <dgm:spPr/>
    </dgm:pt>
  </dgm:ptLst>
  <dgm:cxnLst>
    <dgm:cxn modelId="{0F2F7D68-0889-4E72-BC76-D49ABF269558}" type="presOf" srcId="{87D3F375-4F1B-4475-B636-E52B0F9AC05E}" destId="{83D77683-3C08-458A-A9E1-86CDFE558939}" srcOrd="0" destOrd="0" presId="urn:microsoft.com/office/officeart/2005/8/layout/hierarchy1"/>
    <dgm:cxn modelId="{355FC86C-29F6-43F1-A653-85D50CE77BFA}" type="presOf" srcId="{9B42DB35-0222-40B2-BF0E-B23845B68DB4}" destId="{8A78E6C1-E879-436E-A142-C96969B15D3E}" srcOrd="0" destOrd="0" presId="urn:microsoft.com/office/officeart/2005/8/layout/hierarchy1"/>
    <dgm:cxn modelId="{E23D3B4F-12DB-4869-9286-D7451A39F32D}" srcId="{87D3F375-4F1B-4475-B636-E52B0F9AC05E}" destId="{9B42DB35-0222-40B2-BF0E-B23845B68DB4}" srcOrd="0" destOrd="0" parTransId="{539A46E0-3AAA-45A0-A61D-B98A29F3EC86}" sibTransId="{4A8ED589-1176-475D-96BC-68D06622D177}"/>
    <dgm:cxn modelId="{CFD1BAC3-D542-4F89-921F-601F65262C58}" type="presOf" srcId="{D985B41C-2CF7-4DC9-B412-AB397B21311D}" destId="{B7D8C485-3AB9-4BCB-A2F3-DE420BDD905F}" srcOrd="0" destOrd="0" presId="urn:microsoft.com/office/officeart/2005/8/layout/hierarchy1"/>
    <dgm:cxn modelId="{C960A9D1-4323-47A7-AE82-7C77D5817A24}" srcId="{87D3F375-4F1B-4475-B636-E52B0F9AC05E}" destId="{D985B41C-2CF7-4DC9-B412-AB397B21311D}" srcOrd="1" destOrd="0" parTransId="{C8AD3B7C-94A6-401A-838E-49CADC65C11C}" sibTransId="{E8F1C2F3-AF22-44FF-8ED0-C6F9DB78C979}"/>
    <dgm:cxn modelId="{4942225D-8BC7-453C-9F55-44044147B264}" type="presParOf" srcId="{83D77683-3C08-458A-A9E1-86CDFE558939}" destId="{72E3A761-B0D3-4D6D-BEE2-41382442ACE4}" srcOrd="0" destOrd="0" presId="urn:microsoft.com/office/officeart/2005/8/layout/hierarchy1"/>
    <dgm:cxn modelId="{FEC85D3F-5F70-423A-B5D3-13F449DE7D5D}" type="presParOf" srcId="{72E3A761-B0D3-4D6D-BEE2-41382442ACE4}" destId="{48C7A370-C2B7-4E88-9530-4C7819F2529E}" srcOrd="0" destOrd="0" presId="urn:microsoft.com/office/officeart/2005/8/layout/hierarchy1"/>
    <dgm:cxn modelId="{E58A86D8-7B75-4771-B473-E7DD7EFB3F14}" type="presParOf" srcId="{48C7A370-C2B7-4E88-9530-4C7819F2529E}" destId="{D9A1CF9C-4097-4158-8655-C2795F56526C}" srcOrd="0" destOrd="0" presId="urn:microsoft.com/office/officeart/2005/8/layout/hierarchy1"/>
    <dgm:cxn modelId="{A0E2B41B-9150-4FB8-9270-598ED80099CC}" type="presParOf" srcId="{48C7A370-C2B7-4E88-9530-4C7819F2529E}" destId="{8A78E6C1-E879-436E-A142-C96969B15D3E}" srcOrd="1" destOrd="0" presId="urn:microsoft.com/office/officeart/2005/8/layout/hierarchy1"/>
    <dgm:cxn modelId="{CA2DB63A-58C7-49B4-B28E-259A1D6B3B5D}" type="presParOf" srcId="{72E3A761-B0D3-4D6D-BEE2-41382442ACE4}" destId="{104966AF-87D1-4F52-B286-1BA465E9FB2B}" srcOrd="1" destOrd="0" presId="urn:microsoft.com/office/officeart/2005/8/layout/hierarchy1"/>
    <dgm:cxn modelId="{802982BA-C7B1-4CC3-9CD8-0C618355EC73}" type="presParOf" srcId="{83D77683-3C08-458A-A9E1-86CDFE558939}" destId="{C9411F5E-2BEC-4A0B-8F28-FB77065DC247}" srcOrd="1" destOrd="0" presId="urn:microsoft.com/office/officeart/2005/8/layout/hierarchy1"/>
    <dgm:cxn modelId="{7C82ED29-4A60-415E-A3C0-0FE395F11CF2}" type="presParOf" srcId="{C9411F5E-2BEC-4A0B-8F28-FB77065DC247}" destId="{8BFFD1B7-D887-4006-BC68-8462F0242C5D}" srcOrd="0" destOrd="0" presId="urn:microsoft.com/office/officeart/2005/8/layout/hierarchy1"/>
    <dgm:cxn modelId="{05C33EE3-435B-4ACE-8F90-1DA82F958400}" type="presParOf" srcId="{8BFFD1B7-D887-4006-BC68-8462F0242C5D}" destId="{545A27E1-4D91-4805-AABA-8D8A0F7B313D}" srcOrd="0" destOrd="0" presId="urn:microsoft.com/office/officeart/2005/8/layout/hierarchy1"/>
    <dgm:cxn modelId="{0BD0B600-4625-4384-BEB5-03E6A136ACF1}" type="presParOf" srcId="{8BFFD1B7-D887-4006-BC68-8462F0242C5D}" destId="{B7D8C485-3AB9-4BCB-A2F3-DE420BDD905F}" srcOrd="1" destOrd="0" presId="urn:microsoft.com/office/officeart/2005/8/layout/hierarchy1"/>
    <dgm:cxn modelId="{57A470CA-3327-4880-8BCB-3C35A8A84BFA}" type="presParOf" srcId="{C9411F5E-2BEC-4A0B-8F28-FB77065DC247}" destId="{0D54F225-F730-421C-A75D-BBE1237F483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D1AC1-E6FE-4CEE-A68C-08B04BFD675D}">
      <dsp:nvSpPr>
        <dsp:cNvPr id="0" name=""/>
        <dsp:cNvSpPr/>
      </dsp:nvSpPr>
      <dsp:spPr>
        <a:xfrm>
          <a:off x="0" y="322953"/>
          <a:ext cx="5031521" cy="772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Avoidance &amp; Reduction</a:t>
          </a:r>
          <a:endParaRPr lang="en-US" sz="3300" kern="1200"/>
        </a:p>
      </dsp:txBody>
      <dsp:txXfrm>
        <a:off x="37696" y="360649"/>
        <a:ext cx="4956129" cy="696808"/>
      </dsp:txXfrm>
    </dsp:sp>
    <dsp:sp modelId="{D71FBABA-2209-436C-B30E-811673280D0C}">
      <dsp:nvSpPr>
        <dsp:cNvPr id="0" name=""/>
        <dsp:cNvSpPr/>
      </dsp:nvSpPr>
      <dsp:spPr>
        <a:xfrm>
          <a:off x="0" y="1035131"/>
          <a:ext cx="5031521"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751"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GB" sz="2600" kern="1200" dirty="0"/>
            <a:t>Nature-based avoidance/reduction (NBS)	</a:t>
          </a:r>
          <a:endParaRPr lang="en-US" sz="2600" kern="1200" dirty="0"/>
        </a:p>
        <a:p>
          <a:pPr marL="228600" lvl="1" indent="-228600" algn="l" defTabSz="1155700">
            <a:lnSpc>
              <a:spcPct val="90000"/>
            </a:lnSpc>
            <a:spcBef>
              <a:spcPct val="0"/>
            </a:spcBef>
            <a:spcAft>
              <a:spcPct val="20000"/>
            </a:spcAft>
            <a:buChar char="•"/>
          </a:pPr>
          <a:r>
            <a:rPr lang="en-GB" sz="2600" kern="1200"/>
            <a:t>Tech-based avoidance/reduction</a:t>
          </a:r>
          <a:endParaRPr lang="en-US" sz="2600" kern="1200"/>
        </a:p>
      </dsp:txBody>
      <dsp:txXfrm>
        <a:off x="0" y="1035131"/>
        <a:ext cx="5031521" cy="1195424"/>
      </dsp:txXfrm>
    </dsp:sp>
    <dsp:sp modelId="{C9D1F8FB-EB07-4D9A-B881-15CC4FC474C7}">
      <dsp:nvSpPr>
        <dsp:cNvPr id="0" name=""/>
        <dsp:cNvSpPr/>
      </dsp:nvSpPr>
      <dsp:spPr>
        <a:xfrm>
          <a:off x="0" y="2230556"/>
          <a:ext cx="5031521" cy="772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Removal &amp; Sequestration</a:t>
          </a:r>
          <a:endParaRPr lang="en-US" sz="3300" kern="1200"/>
        </a:p>
      </dsp:txBody>
      <dsp:txXfrm>
        <a:off x="37696" y="2268252"/>
        <a:ext cx="4956129" cy="696808"/>
      </dsp:txXfrm>
    </dsp:sp>
    <dsp:sp modelId="{DF35FEDA-11D8-444D-B7A8-EE3ED0A699FF}">
      <dsp:nvSpPr>
        <dsp:cNvPr id="0" name=""/>
        <dsp:cNvSpPr/>
      </dsp:nvSpPr>
      <dsp:spPr>
        <a:xfrm>
          <a:off x="0" y="3002756"/>
          <a:ext cx="5031521"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751"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GB" sz="2600" kern="1200"/>
            <a:t>Technology-based</a:t>
          </a:r>
          <a:endParaRPr lang="en-US" sz="2600" kern="1200"/>
        </a:p>
        <a:p>
          <a:pPr marL="228600" lvl="1" indent="-228600" algn="l" defTabSz="1155700">
            <a:lnSpc>
              <a:spcPct val="90000"/>
            </a:lnSpc>
            <a:spcBef>
              <a:spcPct val="0"/>
            </a:spcBef>
            <a:spcAft>
              <a:spcPct val="20000"/>
            </a:spcAft>
            <a:buChar char="•"/>
          </a:pPr>
          <a:r>
            <a:rPr lang="en-GB" sz="2600" kern="1200"/>
            <a:t>Nature-based</a:t>
          </a:r>
          <a:endParaRPr lang="en-US" sz="2600" kern="1200"/>
        </a:p>
      </dsp:txBody>
      <dsp:txXfrm>
        <a:off x="0" y="3002756"/>
        <a:ext cx="5031521" cy="853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1CF9C-4097-4158-8655-C2795F56526C}">
      <dsp:nvSpPr>
        <dsp:cNvPr id="0" name=""/>
        <dsp:cNvSpPr/>
      </dsp:nvSpPr>
      <dsp:spPr>
        <a:xfrm>
          <a:off x="1187" y="126404"/>
          <a:ext cx="4167038" cy="264606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78E6C1-E879-436E-A142-C96969B15D3E}">
      <dsp:nvSpPr>
        <dsp:cNvPr id="0" name=""/>
        <dsp:cNvSpPr/>
      </dsp:nvSpPr>
      <dsp:spPr>
        <a:xfrm>
          <a:off x="464191" y="566258"/>
          <a:ext cx="4167038" cy="26460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In the early stages of market development for any new infrastructure investment, securing new sources of capital helps accelerate critical mass and scale.</a:t>
          </a:r>
          <a:endParaRPr lang="en-US" sz="1800" kern="1200"/>
        </a:p>
      </dsp:txBody>
      <dsp:txXfrm>
        <a:off x="541692" y="643759"/>
        <a:ext cx="4012036" cy="2491067"/>
      </dsp:txXfrm>
    </dsp:sp>
    <dsp:sp modelId="{545A27E1-4D91-4805-AABA-8D8A0F7B313D}">
      <dsp:nvSpPr>
        <dsp:cNvPr id="0" name=""/>
        <dsp:cNvSpPr/>
      </dsp:nvSpPr>
      <dsp:spPr>
        <a:xfrm>
          <a:off x="5094234" y="126404"/>
          <a:ext cx="4167038" cy="264606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D8C485-3AB9-4BCB-A2F3-DE420BDD905F}">
      <dsp:nvSpPr>
        <dsp:cNvPr id="0" name=""/>
        <dsp:cNvSpPr/>
      </dsp:nvSpPr>
      <dsp:spPr>
        <a:xfrm>
          <a:off x="5557238" y="566258"/>
          <a:ext cx="4167038" cy="26460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Experts at </a:t>
          </a:r>
          <a:r>
            <a:rPr lang="en-GB" sz="1800" kern="1200" dirty="0" err="1"/>
            <a:t>MITi</a:t>
          </a:r>
          <a:r>
            <a:rPr lang="en-GB" sz="1800" kern="1200" dirty="0"/>
            <a:t> have pointed out that, compared to the information technology software and medical sectors, </a:t>
          </a:r>
          <a:r>
            <a:rPr lang="en-GB" sz="1800" b="1" kern="1200" dirty="0"/>
            <a:t>“clean-tech clearly does not fit the risk, return or time profiles of traditional venture capital investors. </a:t>
          </a:r>
          <a:r>
            <a:rPr lang="en-GB" sz="1800" kern="1200" dirty="0"/>
            <a:t>… As a result, the sector requires a more diverse set of actors and innovation models; in other words, more “patient capital”</a:t>
          </a:r>
          <a:endParaRPr lang="en-US" sz="1800" kern="1200" dirty="0"/>
        </a:p>
      </dsp:txBody>
      <dsp:txXfrm>
        <a:off x="5634739" y="643759"/>
        <a:ext cx="4012036" cy="24910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C953D-416E-4EA6-8C0E-4B3B70216267}" type="datetimeFigureOut">
              <a:rPr lang="en-GB" smtClean="0"/>
              <a:t>14/09/2021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F089E-1344-41A1-82E1-3DEF909DED8E}" type="slidenum">
              <a:rPr lang="en-GB" smtClean="0"/>
              <a:t>‹#›</a:t>
            </a:fld>
            <a:endParaRPr lang="en-GB"/>
          </a:p>
        </p:txBody>
      </p:sp>
    </p:spTree>
    <p:extLst>
      <p:ext uri="{BB962C8B-B14F-4D97-AF65-F5344CB8AC3E}">
        <p14:creationId xmlns:p14="http://schemas.microsoft.com/office/powerpoint/2010/main" val="235105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iif.com/tsvcm"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en.wikipedia.org/wiki/Forest_degradation" TargetMode="External"/><Relationship Id="rId4" Type="http://schemas.openxmlformats.org/officeDocument/2006/relationships/hyperlink" Target="https://en.wikipedia.org/wiki/United_Nations_Framework_Convention_on_Climate_Chang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wri.org/insights/corporate-financing-nature-based-solutions-what-next#:~:text=Corporate%20Financing%20of%20Nature%20Based%20Solutions%3A%20What%20Next%3F,Practice.%20...%205%20Acknowledgements.%20...%206%20Endnotes.%2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1</a:t>
            </a:fld>
            <a:endParaRPr lang="en-GB"/>
          </a:p>
        </p:txBody>
      </p:sp>
    </p:spTree>
    <p:extLst>
      <p:ext uri="{BB962C8B-B14F-4D97-AF65-F5344CB8AC3E}">
        <p14:creationId xmlns:p14="http://schemas.microsoft.com/office/powerpoint/2010/main" val="66609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Patient Capital = Specialist Patient Capital funds, Impact investors, Climate Finance funds, Green Municipal bonds, Green performance bonds etc</a:t>
            </a:r>
          </a:p>
          <a:p>
            <a:endParaRPr lang="en-GB" dirty="0"/>
          </a:p>
          <a:p>
            <a:r>
              <a:rPr lang="en-GB" dirty="0"/>
              <a:t>Bankers without Borders - Milan</a:t>
            </a:r>
          </a:p>
        </p:txBody>
      </p:sp>
      <p:sp>
        <p:nvSpPr>
          <p:cNvPr id="4" name="Slide Number Placeholder 3"/>
          <p:cNvSpPr>
            <a:spLocks noGrp="1"/>
          </p:cNvSpPr>
          <p:nvPr>
            <p:ph type="sldNum" sz="quarter" idx="5"/>
          </p:nvPr>
        </p:nvSpPr>
        <p:spPr/>
        <p:txBody>
          <a:bodyPr/>
          <a:lstStyle/>
          <a:p>
            <a:fld id="{1CBF089E-1344-41A1-82E1-3DEF909DED8E}" type="slidenum">
              <a:rPr lang="en-GB" smtClean="0"/>
              <a:t>10</a:t>
            </a:fld>
            <a:endParaRPr lang="en-GB"/>
          </a:p>
        </p:txBody>
      </p:sp>
    </p:spTree>
    <p:extLst>
      <p:ext uri="{BB962C8B-B14F-4D97-AF65-F5344CB8AC3E}">
        <p14:creationId xmlns:p14="http://schemas.microsoft.com/office/powerpoint/2010/main" val="97190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400" b="0" i="0" u="none" strike="noStrike" kern="1200" cap="none" spc="0" normalizeH="0" baseline="0" noProof="0" dirty="0">
                <a:ln>
                  <a:noFill/>
                </a:ln>
                <a:solidFill>
                  <a:srgbClr val="1C2732"/>
                </a:solidFill>
                <a:effectLst/>
                <a:uLnTx/>
                <a:uFillTx/>
                <a:latin typeface="Goudy Old Style"/>
                <a:ea typeface="+mn-ea"/>
                <a:cs typeface="+mn-cs"/>
              </a:rPr>
              <a:t>A coalition of electric vehicle (EV) stakeholders has developed an innovative pathway to use the carbon credit markets to improve EV charging infrastructure revenues and thus help support continued EV sales growth. </a:t>
            </a:r>
          </a:p>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400" b="0" i="0" u="none" strike="noStrike" kern="1200" cap="none" spc="0" normalizeH="0" baseline="0" noProof="0" dirty="0">
                <a:ln>
                  <a:noFill/>
                </a:ln>
                <a:solidFill>
                  <a:srgbClr val="1C2732"/>
                </a:solidFill>
                <a:effectLst/>
                <a:uLnTx/>
                <a:uFillTx/>
                <a:latin typeface="Goudy Old Style"/>
                <a:ea typeface="+mn-ea"/>
                <a:cs typeface="+mn-cs"/>
              </a:rPr>
              <a:t>The new method, pioneered by the Electric Vehicle Charging Carbon Coalition (EVCCC), provides a blueprint to certify the reduction in greenhouse gas (GHG) emissions that result when EVs are powered by electric vehicle charging stations compared with conventional vehicles and fossil fuels. These reductions translate into carbon credits that can be sold to help improve current EV infrastructure revenues and make future investments more attractive.</a:t>
            </a:r>
          </a:p>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400" b="0" i="0" u="none" strike="noStrike" kern="1200" cap="none" spc="0" normalizeH="0" baseline="0" noProof="0" dirty="0">
                <a:ln>
                  <a:noFill/>
                </a:ln>
                <a:solidFill>
                  <a:srgbClr val="1C2732"/>
                </a:solidFill>
                <a:effectLst/>
                <a:uLnTx/>
                <a:uFillTx/>
                <a:latin typeface="Goudy Old Style"/>
                <a:ea typeface="+mn-ea"/>
                <a:cs typeface="+mn-cs"/>
              </a:rPr>
              <a:t>The EVCCC founding members include the Carbon Neutral Cities Alliance (CNCA), Connecticut Green Bank, Electrify America, </a:t>
            </a:r>
            <a:r>
              <a:rPr kumimoji="0" lang="en-GB" sz="1400" b="0" i="0" u="none" strike="noStrike" kern="1200" cap="none" spc="0" normalizeH="0" baseline="0" noProof="0" dirty="0" err="1">
                <a:ln>
                  <a:noFill/>
                </a:ln>
                <a:solidFill>
                  <a:srgbClr val="1C2732"/>
                </a:solidFill>
                <a:effectLst/>
                <a:uLnTx/>
                <a:uFillTx/>
                <a:latin typeface="Goudy Old Style"/>
                <a:ea typeface="+mn-ea"/>
                <a:cs typeface="+mn-cs"/>
              </a:rPr>
              <a:t>EVgo</a:t>
            </a:r>
            <a:r>
              <a:rPr kumimoji="0" lang="en-GB" sz="1400" b="0" i="0" u="none" strike="noStrike" kern="1200" cap="none" spc="0" normalizeH="0" baseline="0" noProof="0" dirty="0">
                <a:ln>
                  <a:noFill/>
                </a:ln>
                <a:solidFill>
                  <a:srgbClr val="1C2732"/>
                </a:solidFill>
                <a:effectLst/>
                <a:uLnTx/>
                <a:uFillTx/>
                <a:latin typeface="Goudy Old Style"/>
                <a:ea typeface="+mn-ea"/>
                <a:cs typeface="+mn-cs"/>
              </a:rPr>
              <a:t>, Exelon, and Siemens. Leading the project is the Climate Neutral Business Network (CNBN) which developed the methodology with the EVCCC and the voluntary carbon market’s leading third-party certifier, the Verified Carbon Standard (VCS) program, managed by Verra.</a:t>
            </a:r>
          </a:p>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400" b="0" i="0" u="none" strike="noStrike" kern="1200" cap="none" spc="0" normalizeH="0" baseline="0" noProof="0" dirty="0">
                <a:ln>
                  <a:noFill/>
                </a:ln>
                <a:solidFill>
                  <a:srgbClr val="1C2732"/>
                </a:solidFill>
                <a:effectLst/>
                <a:uLnTx/>
                <a:uFillTx/>
                <a:latin typeface="Goudy Old Style"/>
                <a:ea typeface="+mn-ea"/>
                <a:cs typeface="+mn-cs"/>
              </a:rPr>
              <a:t>Based on range of carbon market boutique pricing and prevailing utilization rates for EV charging systems, EVCCC’s original business case indicated that the carbon credit revenues from EV charging systems could contribute a 5-10 percent return on capital investment (over the ten year project crediting period).</a:t>
            </a:r>
          </a:p>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11</a:t>
            </a:fld>
            <a:endParaRPr lang="en-GB"/>
          </a:p>
        </p:txBody>
      </p:sp>
    </p:spTree>
    <p:extLst>
      <p:ext uri="{BB962C8B-B14F-4D97-AF65-F5344CB8AC3E}">
        <p14:creationId xmlns:p14="http://schemas.microsoft.com/office/powerpoint/2010/main" val="154359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200" b="0" i="0" u="none" strike="noStrike" kern="1200" cap="none" spc="0" normalizeH="0" baseline="0" noProof="0" dirty="0">
                <a:ln>
                  <a:noFill/>
                </a:ln>
                <a:solidFill>
                  <a:srgbClr val="1C2732"/>
                </a:solidFill>
                <a:effectLst/>
                <a:uLnTx/>
                <a:uFillTx/>
                <a:latin typeface="Goudy Old Style"/>
                <a:ea typeface="+mn-ea"/>
                <a:cs typeface="+mn-cs"/>
              </a:rPr>
              <a:t>EMTEC is using the VCS/Verra methodology VM0038 “Methodology for Electric Vehicle Charging Systems” and is collaborating with the methodology’s Originators [EVCCC and CNBN].</a:t>
            </a:r>
          </a:p>
          <a:p>
            <a:pPr>
              <a:lnSpc>
                <a:spcPct val="90000"/>
              </a:lnSpc>
              <a:spcAft>
                <a:spcPts val="1000"/>
              </a:spcAft>
            </a:pPr>
            <a:r>
              <a:rPr lang="en-US" sz="1200" dirty="0">
                <a:effectLst/>
                <a:ea typeface="Calibri" panose="020F0502020204030204" pitchFamily="34" charset="0"/>
                <a:cs typeface="Calibri" panose="020F0502020204030204" pitchFamily="34" charset="0"/>
              </a:rPr>
              <a:t>EMTEC is </a:t>
            </a:r>
            <a:r>
              <a:rPr lang="en-US" sz="1200" dirty="0">
                <a:ea typeface="Calibri" panose="020F0502020204030204" pitchFamily="34" charset="0"/>
                <a:cs typeface="Calibri" panose="020F0502020204030204" pitchFamily="34" charset="0"/>
              </a:rPr>
              <a:t>developing</a:t>
            </a:r>
            <a:r>
              <a:rPr lang="en-US" sz="1200" dirty="0">
                <a:effectLst/>
                <a:ea typeface="Calibri" panose="020F0502020204030204" pitchFamily="34" charset="0"/>
                <a:cs typeface="Calibri" panose="020F0502020204030204" pitchFamily="34" charset="0"/>
              </a:rPr>
              <a:t> its transport emissions and vehicle tracking platform towards a peer-to-peer carbon trading platform, initially using EV chargers as the underlying methodology. Our project is </a:t>
            </a:r>
            <a:r>
              <a:rPr lang="en-US" sz="1200" dirty="0">
                <a:ea typeface="Calibri" panose="020F0502020204030204" pitchFamily="34" charset="0"/>
                <a:cs typeface="Calibri" panose="020F0502020204030204" pitchFamily="34" charset="0"/>
              </a:rPr>
              <a:t>a</a:t>
            </a:r>
            <a:r>
              <a:rPr lang="en-US" sz="1200" dirty="0">
                <a:effectLst/>
                <a:ea typeface="Calibri" panose="020F0502020204030204" pitchFamily="34" charset="0"/>
                <a:cs typeface="Calibri" panose="020F0502020204030204" pitchFamily="34" charset="0"/>
              </a:rPr>
              <a:t> UK-based initiative to connect carbon reduction projects of UK Local Authorities with carbon credit buyers through all Carbon Markets/OTC sources and provides transparent governance for </a:t>
            </a:r>
            <a:r>
              <a:rPr lang="en-US" sz="1200" dirty="0">
                <a:ea typeface="Calibri" panose="020F0502020204030204" pitchFamily="34" charset="0"/>
                <a:cs typeface="Calibri" panose="020F0502020204030204" pitchFamily="34" charset="0"/>
              </a:rPr>
              <a:t>all </a:t>
            </a:r>
            <a:r>
              <a:rPr lang="en-US" sz="1200" dirty="0">
                <a:effectLst/>
                <a:ea typeface="Calibri" panose="020F0502020204030204" pitchFamily="34" charset="0"/>
                <a:cs typeface="Calibri" panose="020F0502020204030204" pitchFamily="34" charset="0"/>
              </a:rPr>
              <a:t>parties, real-time assessment of fund deployment and verification of its environmental impact.</a:t>
            </a:r>
            <a:endParaRPr lang="en-GB" sz="1200" dirty="0">
              <a:effectLst/>
              <a:ea typeface="Calibri" panose="020F0502020204030204" pitchFamily="34" charset="0"/>
              <a:cs typeface="Times New Roman" panose="02020603050405020304" pitchFamily="18" charset="0"/>
            </a:endParaRPr>
          </a:p>
          <a:p>
            <a:pPr>
              <a:lnSpc>
                <a:spcPct val="90000"/>
              </a:lnSpc>
              <a:spcAft>
                <a:spcPts val="1000"/>
              </a:spcAft>
            </a:pPr>
            <a:r>
              <a:rPr lang="en-US" sz="1200" dirty="0">
                <a:effectLst/>
                <a:ea typeface="Calibri" panose="020F0502020204030204" pitchFamily="34" charset="0"/>
                <a:cs typeface="Calibri" panose="020F0502020204030204" pitchFamily="34" charset="0"/>
              </a:rPr>
              <a:t>Innovation comes via a) carbon </a:t>
            </a:r>
            <a:r>
              <a:rPr lang="en-US" sz="1200" dirty="0">
                <a:ea typeface="Calibri" panose="020F0502020204030204" pitchFamily="34" charset="0"/>
                <a:cs typeface="Calibri" panose="020F0502020204030204" pitchFamily="34" charset="0"/>
              </a:rPr>
              <a:t>in</a:t>
            </a:r>
            <a:r>
              <a:rPr lang="en-US" sz="1200" dirty="0">
                <a:effectLst/>
                <a:ea typeface="Calibri" panose="020F0502020204030204" pitchFamily="34" charset="0"/>
                <a:cs typeface="Calibri" panose="020F0502020204030204" pitchFamily="34" charset="0"/>
              </a:rPr>
              <a:t>setting protocols into the local community and supply-chain, delivering environmental benefits at scale across the UK, and b) a DLT blockchain development that includes a digital measurement, reporting and verification (MRV) process that in addition to the trusted transparency delivered also ensures GDPR approved, open data sharing is available for climate science-based analysis.</a:t>
            </a:r>
            <a:endParaRPr lang="en-GB" sz="1200" dirty="0">
              <a:effectLst/>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12</a:t>
            </a:fld>
            <a:endParaRPr lang="en-GB"/>
          </a:p>
        </p:txBody>
      </p:sp>
    </p:spTree>
    <p:extLst>
      <p:ext uri="{BB962C8B-B14F-4D97-AF65-F5344CB8AC3E}">
        <p14:creationId xmlns:p14="http://schemas.microsoft.com/office/powerpoint/2010/main" val="605374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BF089E-1344-41A1-82E1-3DEF909DED8E}" type="slidenum">
              <a:rPr lang="en-GB" smtClean="0"/>
              <a:t>13</a:t>
            </a:fld>
            <a:endParaRPr lang="en-GB"/>
          </a:p>
        </p:txBody>
      </p:sp>
    </p:spTree>
    <p:extLst>
      <p:ext uri="{BB962C8B-B14F-4D97-AF65-F5344CB8AC3E}">
        <p14:creationId xmlns:p14="http://schemas.microsoft.com/office/powerpoint/2010/main" val="2431055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BF089E-1344-41A1-82E1-3DEF909DED8E}" type="slidenum">
              <a:rPr lang="en-GB" smtClean="0"/>
              <a:t>14</a:t>
            </a:fld>
            <a:endParaRPr lang="en-GB"/>
          </a:p>
        </p:txBody>
      </p:sp>
    </p:spTree>
    <p:extLst>
      <p:ext uri="{BB962C8B-B14F-4D97-AF65-F5344CB8AC3E}">
        <p14:creationId xmlns:p14="http://schemas.microsoft.com/office/powerpoint/2010/main" val="1250825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BF089E-1344-41A1-82E1-3DEF909DED8E}" type="slidenum">
              <a:rPr lang="en-GB" smtClean="0"/>
              <a:t>15</a:t>
            </a:fld>
            <a:endParaRPr lang="en-GB"/>
          </a:p>
        </p:txBody>
      </p:sp>
    </p:spTree>
    <p:extLst>
      <p:ext uri="{BB962C8B-B14F-4D97-AF65-F5344CB8AC3E}">
        <p14:creationId xmlns:p14="http://schemas.microsoft.com/office/powerpoint/2010/main" val="20755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2</a:t>
            </a:fld>
            <a:endParaRPr lang="en-GB"/>
          </a:p>
        </p:txBody>
      </p:sp>
    </p:spTree>
    <p:extLst>
      <p:ext uri="{BB962C8B-B14F-4D97-AF65-F5344CB8AC3E}">
        <p14:creationId xmlns:p14="http://schemas.microsoft.com/office/powerpoint/2010/main" val="178732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BF089E-1344-41A1-82E1-3DEF909DED8E}" type="slidenum">
              <a:rPr lang="en-GB" smtClean="0"/>
              <a:t>3</a:t>
            </a:fld>
            <a:endParaRPr lang="en-GB"/>
          </a:p>
        </p:txBody>
      </p:sp>
    </p:spTree>
    <p:extLst>
      <p:ext uri="{BB962C8B-B14F-4D97-AF65-F5344CB8AC3E}">
        <p14:creationId xmlns:p14="http://schemas.microsoft.com/office/powerpoint/2010/main" val="303363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other words, this is a roadmap of precedents that can comply/engage credits across the globe</a:t>
            </a:r>
          </a:p>
        </p:txBody>
      </p:sp>
      <p:sp>
        <p:nvSpPr>
          <p:cNvPr id="4" name="Slide Number Placeholder 3"/>
          <p:cNvSpPr>
            <a:spLocks noGrp="1"/>
          </p:cNvSpPr>
          <p:nvPr>
            <p:ph type="sldNum" sz="quarter" idx="5"/>
          </p:nvPr>
        </p:nvSpPr>
        <p:spPr/>
        <p:txBody>
          <a:bodyPr/>
          <a:lstStyle/>
          <a:p>
            <a:fld id="{1CBF089E-1344-41A1-82E1-3DEF909DED8E}" type="slidenum">
              <a:rPr lang="en-GB" smtClean="0"/>
              <a:t>4</a:t>
            </a:fld>
            <a:endParaRPr lang="en-GB"/>
          </a:p>
        </p:txBody>
      </p:sp>
    </p:spTree>
    <p:extLst>
      <p:ext uri="{BB962C8B-B14F-4D97-AF65-F5344CB8AC3E}">
        <p14:creationId xmlns:p14="http://schemas.microsoft.com/office/powerpoint/2010/main" val="145271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buNone/>
            </a:pPr>
            <a:r>
              <a:rPr lang="en-GB" sz="1200" b="0" i="1" u="none" strike="noStrike" baseline="0" dirty="0">
                <a:solidFill>
                  <a:srgbClr val="000000"/>
                </a:solidFill>
                <a:latin typeface="Calibri" panose="020F0502020204030204" pitchFamily="34" charset="0"/>
              </a:rPr>
              <a:t>Insetting </a:t>
            </a:r>
            <a:r>
              <a:rPr lang="en-GB" sz="1200" dirty="0">
                <a:solidFill>
                  <a:srgbClr val="000000"/>
                </a:solidFill>
                <a:latin typeface="Calibri" panose="020F0502020204030204" pitchFamily="34" charset="0"/>
              </a:rPr>
              <a:t>i</a:t>
            </a:r>
            <a:r>
              <a:rPr lang="en-GB" sz="1200" b="0" i="0" u="none" strike="noStrike" baseline="0" dirty="0">
                <a:solidFill>
                  <a:srgbClr val="000000"/>
                </a:solidFill>
                <a:latin typeface="Calibri" panose="020F0502020204030204" pitchFamily="34" charset="0"/>
              </a:rPr>
              <a:t>s a direct extension from </a:t>
            </a:r>
            <a:r>
              <a:rPr lang="en-GB" sz="1200" b="0" i="1" u="none" strike="noStrike" baseline="0" dirty="0">
                <a:solidFill>
                  <a:srgbClr val="000000"/>
                </a:solidFill>
                <a:latin typeface="Calibri" panose="020F0502020204030204" pitchFamily="34" charset="0"/>
              </a:rPr>
              <a:t>Offsetting</a:t>
            </a:r>
            <a:r>
              <a:rPr lang="en-GB" sz="1200" b="0" i="0" u="none" strike="noStrike" baseline="0" dirty="0">
                <a:solidFill>
                  <a:srgbClr val="000000"/>
                </a:solidFill>
                <a:latin typeface="Calibri" panose="020F0502020204030204" pitchFamily="34" charset="0"/>
              </a:rPr>
              <a:t>. While </a:t>
            </a:r>
            <a:r>
              <a:rPr lang="en-GB" sz="1200" b="0" i="1" u="none" strike="noStrike" baseline="0" dirty="0">
                <a:solidFill>
                  <a:srgbClr val="000000"/>
                </a:solidFill>
                <a:latin typeface="Calibri" panose="020F0502020204030204" pitchFamily="34" charset="0"/>
              </a:rPr>
              <a:t>Offsetting </a:t>
            </a:r>
            <a:r>
              <a:rPr lang="en-GB" sz="1200" b="0" i="0" u="none" strike="noStrike" baseline="0" dirty="0">
                <a:solidFill>
                  <a:srgbClr val="000000"/>
                </a:solidFill>
                <a:latin typeface="Calibri" panose="020F0502020204030204" pitchFamily="34" charset="0"/>
              </a:rPr>
              <a:t>refers to the purchase of carbon credits from a carbon reduction project that is unrelated to the company in question, the definition of </a:t>
            </a:r>
            <a:r>
              <a:rPr lang="en-GB" sz="1200" b="0" i="1" u="none" strike="noStrike" baseline="0" dirty="0">
                <a:solidFill>
                  <a:srgbClr val="000000"/>
                </a:solidFill>
                <a:latin typeface="Calibri" panose="020F0502020204030204" pitchFamily="34" charset="0"/>
              </a:rPr>
              <a:t>Insetting </a:t>
            </a:r>
            <a:r>
              <a:rPr lang="en-GB" sz="1200" b="0" i="0" u="none" strike="noStrike" baseline="0" dirty="0">
                <a:solidFill>
                  <a:srgbClr val="000000"/>
                </a:solidFill>
                <a:latin typeface="Calibri" panose="020F0502020204030204" pitchFamily="34" charset="0"/>
              </a:rPr>
              <a:t>necessitates that the location of the carbon offset project is within the company’s own supply chain, and supply chain communities.</a:t>
            </a:r>
          </a:p>
          <a:p>
            <a:pPr marL="0" indent="0">
              <a:lnSpc>
                <a:spcPct val="90000"/>
              </a:lnSpc>
              <a:buNone/>
            </a:pPr>
            <a:r>
              <a:rPr lang="en-GB" sz="1200" b="0" i="0" u="none" strike="noStrike" baseline="0" dirty="0">
                <a:solidFill>
                  <a:srgbClr val="000000"/>
                </a:solidFill>
                <a:latin typeface="Calibri" panose="020F0502020204030204" pitchFamily="34" charset="0"/>
              </a:rPr>
              <a:t>Practically speaking, reference to the ‘supply chain and supply chain communities’ equates to any carbon reduction project that is located directly within the upstream supply chain of the company, and projects that are located within the geographical region that is directly impacted by the supply chain activity and that directly affects the stakeholders of that supply chain. </a:t>
            </a:r>
          </a:p>
          <a:p>
            <a:pPr marL="0" indent="0">
              <a:lnSpc>
                <a:spcPct val="90000"/>
              </a:lnSpc>
              <a:buNone/>
            </a:pPr>
            <a:endParaRPr lang="en-GB" sz="1200" b="0" i="0" u="none" strike="noStrike" baseline="0" dirty="0">
              <a:solidFill>
                <a:srgbClr val="000000"/>
              </a:solidFill>
              <a:latin typeface="Calibri" panose="020F0502020204030204" pitchFamily="34" charset="0"/>
            </a:endParaRPr>
          </a:p>
          <a:p>
            <a:pPr marL="0" indent="0">
              <a:lnSpc>
                <a:spcPct val="90000"/>
              </a:lnSpc>
              <a:buNone/>
            </a:pPr>
            <a:r>
              <a:rPr lang="en-GB" sz="1200" b="0" i="0" u="none" strike="noStrike" baseline="0" dirty="0">
                <a:solidFill>
                  <a:srgbClr val="000000"/>
                </a:solidFill>
                <a:latin typeface="Calibri" panose="020F0502020204030204" pitchFamily="34" charset="0"/>
              </a:rPr>
              <a:t>The management strategy is comparable to </a:t>
            </a:r>
            <a:r>
              <a:rPr lang="en-GB" sz="1200" b="0" i="1" u="none" strike="noStrike" baseline="0" dirty="0">
                <a:solidFill>
                  <a:srgbClr val="000000"/>
                </a:solidFill>
                <a:latin typeface="Calibri" panose="020F0502020204030204" pitchFamily="34" charset="0"/>
              </a:rPr>
              <a:t>Offsetting </a:t>
            </a:r>
            <a:r>
              <a:rPr lang="en-GB" sz="1200" b="0" i="0" u="none" strike="noStrike" baseline="0" dirty="0">
                <a:solidFill>
                  <a:srgbClr val="000000"/>
                </a:solidFill>
                <a:latin typeface="Calibri" panose="020F0502020204030204" pitchFamily="34" charset="0"/>
              </a:rPr>
              <a:t>in terms of its requirement for: (</a:t>
            </a:r>
            <a:r>
              <a:rPr lang="en-GB" sz="1200" b="0" i="0" u="none" strike="noStrike" baseline="0" dirty="0" err="1">
                <a:solidFill>
                  <a:srgbClr val="000000"/>
                </a:solidFill>
                <a:latin typeface="Calibri" panose="020F0502020204030204" pitchFamily="34" charset="0"/>
              </a:rPr>
              <a:t>i</a:t>
            </a:r>
            <a:r>
              <a:rPr lang="en-GB" sz="1200" b="0" i="0" u="none" strike="noStrike" baseline="0" dirty="0">
                <a:solidFill>
                  <a:srgbClr val="000000"/>
                </a:solidFill>
                <a:latin typeface="Calibri" panose="020F0502020204030204" pitchFamily="34" charset="0"/>
              </a:rPr>
              <a:t>), a voluntary corporate investment in a project that generates carbon credits; (ii) verification of the project that generates carbon credits by a carbon offset standard such as the Verified Carbon Standard or Gold Standard; and (iii) the application of purchased credits to offset the company’s own operational emissions. </a:t>
            </a:r>
            <a:endParaRPr lang="en-GB" sz="1200" dirty="0"/>
          </a:p>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5</a:t>
            </a:fld>
            <a:endParaRPr lang="en-GB"/>
          </a:p>
        </p:txBody>
      </p:sp>
    </p:spTree>
    <p:extLst>
      <p:ext uri="{BB962C8B-B14F-4D97-AF65-F5344CB8AC3E}">
        <p14:creationId xmlns:p14="http://schemas.microsoft.com/office/powerpoint/2010/main" val="175750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Insetting</a:t>
            </a:r>
            <a:r>
              <a:rPr lang="en-GB" sz="1200" b="0" i="0" u="none" strike="noStrike" kern="1200" dirty="0">
                <a:solidFill>
                  <a:schemeClr val="tx1"/>
                </a:solidFill>
                <a:effectLst/>
                <a:latin typeface="+mn-lt"/>
                <a:ea typeface="+mn-ea"/>
                <a:cs typeface="+mn-cs"/>
              </a:rPr>
              <a:t> is a way for companies to harmonise their operations with the ecosystems they depend upon and transition to a more sustainable business model. </a:t>
            </a:r>
            <a:endParaRPr lang="en-GB" b="0" dirty="0">
              <a:effectLst/>
            </a:endParaRPr>
          </a:p>
          <a:p>
            <a:br>
              <a:rPr lang="en-GB" b="0" dirty="0">
                <a:effectLst/>
              </a:rPr>
            </a:br>
            <a:r>
              <a:rPr lang="en-GB" sz="1200" b="1" i="0" u="none" strike="noStrike" kern="1200" dirty="0">
                <a:solidFill>
                  <a:schemeClr val="tx1"/>
                </a:solidFill>
                <a:effectLst/>
                <a:latin typeface="+mn-lt"/>
                <a:ea typeface="+mn-ea"/>
                <a:cs typeface="+mn-cs"/>
              </a:rPr>
              <a:t>Insetting projects</a:t>
            </a:r>
            <a:r>
              <a:rPr lang="en-GB" sz="1200" b="0" i="0" u="none" strike="noStrike" kern="1200" dirty="0">
                <a:solidFill>
                  <a:schemeClr val="tx1"/>
                </a:solidFill>
                <a:effectLst/>
                <a:latin typeface="+mn-lt"/>
                <a:ea typeface="+mn-ea"/>
                <a:cs typeface="+mn-cs"/>
              </a:rPr>
              <a:t> are interventions along a company’s value chain that are designed to generate GHG emissions reductions and carbon storage, and at the same time create positive impacts for communities, landscapes and ecosystems. </a:t>
            </a:r>
            <a:br>
              <a:rPr lang="en-GB" b="0" dirty="0">
                <a:effectLst/>
              </a:rPr>
            </a:br>
            <a:r>
              <a:rPr lang="en-GB" sz="1200" b="1" i="0" u="none" strike="noStrike" kern="1200" dirty="0">
                <a:solidFill>
                  <a:schemeClr val="tx1"/>
                </a:solidFill>
                <a:effectLst/>
                <a:latin typeface="+mn-lt"/>
                <a:ea typeface="+mn-ea"/>
                <a:cs typeface="+mn-cs"/>
              </a:rPr>
              <a:t>Insetting </a:t>
            </a:r>
            <a:r>
              <a:rPr lang="en-GB" sz="1200" i="0" u="none" strike="noStrike" kern="1200" dirty="0">
                <a:solidFill>
                  <a:schemeClr val="tx1"/>
                </a:solidFill>
                <a:effectLst/>
                <a:latin typeface="+mn-lt"/>
                <a:ea typeface="+mn-ea"/>
                <a:cs typeface="+mn-cs"/>
              </a:rPr>
              <a:t>interventions are typically based on regenerative agriculture practices and agroforestry programs both at farm level and with local communities. They re-establish natural carbon sinks through conservation and restoration of the surrounding landscapes including forests, wetlands, coastal and marine ecosystems. </a:t>
            </a:r>
            <a:r>
              <a:rPr lang="en-GB" sz="1200" b="0" i="0" u="none" strike="noStrike" kern="1200" dirty="0">
                <a:solidFill>
                  <a:schemeClr val="tx1"/>
                </a:solidFill>
                <a:effectLst/>
                <a:latin typeface="+mn-lt"/>
                <a:ea typeface="+mn-ea"/>
                <a:cs typeface="+mn-cs"/>
              </a:rPr>
              <a:t>They allow companies to achieve corporate sustainability goals, whilst building climate resilience and supply chain stability at the heart of their operations, future proofing their businesses, and improving the quality of raw materials.</a:t>
            </a:r>
            <a:endParaRPr lang="en-GB" b="0" dirty="0">
              <a:effectLst/>
            </a:endParaRPr>
          </a:p>
          <a:p>
            <a:endParaRPr lang="en-GB" dirty="0"/>
          </a:p>
        </p:txBody>
      </p:sp>
      <p:sp>
        <p:nvSpPr>
          <p:cNvPr id="4" name="Slide Number Placeholder 3"/>
          <p:cNvSpPr>
            <a:spLocks noGrp="1"/>
          </p:cNvSpPr>
          <p:nvPr>
            <p:ph type="sldNum" sz="quarter" idx="5"/>
          </p:nvPr>
        </p:nvSpPr>
        <p:spPr/>
        <p:txBody>
          <a:bodyPr/>
          <a:lstStyle/>
          <a:p>
            <a:fld id="{1A9A3A7E-4EF6-A94D-84EB-EB3F076BEC6C}" type="slidenum">
              <a:rPr lang="en-GB" smtClean="0"/>
              <a:t>6</a:t>
            </a:fld>
            <a:endParaRPr lang="en-GB"/>
          </a:p>
        </p:txBody>
      </p:sp>
    </p:spTree>
    <p:extLst>
      <p:ext uri="{BB962C8B-B14F-4D97-AF65-F5344CB8AC3E}">
        <p14:creationId xmlns:p14="http://schemas.microsoft.com/office/powerpoint/2010/main" val="492612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79779"/>
          </a:xfrm>
        </p:spPr>
        <p:txBody>
          <a:bodyPr/>
          <a:lstStyle/>
          <a:p>
            <a:r>
              <a:rPr lang="en-GB" b="0" i="0" dirty="0">
                <a:solidFill>
                  <a:srgbClr val="1A1919"/>
                </a:solidFill>
                <a:effectLst/>
                <a:latin typeface="adobe-caslon-pro"/>
              </a:rPr>
              <a:t>More than 1,500 companies have committed to net-zero emissions by mid-century, as have 11,000 cities and at least $9 trillion in private assets under management. This raises crucial questions as to how much offsetting of carbon can take place in mid-century and, more importantly, how much can take place on the path to get there. The January 2021 report of the </a:t>
            </a:r>
            <a:r>
              <a:rPr lang="en-GB" b="0" i="0" u="sng" dirty="0">
                <a:solidFill>
                  <a:srgbClr val="32864B"/>
                </a:solidFill>
                <a:effectLst/>
                <a:latin typeface="adobe-caslon-pro"/>
                <a:hlinkClick r:id="rId3"/>
              </a:rPr>
              <a:t>Taskforce on Scaling the Voluntary Carbon Market</a:t>
            </a:r>
            <a:r>
              <a:rPr lang="en-GB" b="0" i="0" dirty="0">
                <a:solidFill>
                  <a:srgbClr val="1A1919"/>
                </a:solidFill>
                <a:effectLst/>
                <a:latin typeface="adobe-caslon-pro"/>
              </a:rPr>
              <a:t> suggested a market of 1-5 Gigatons of CO2e by 2030, with perhaps two-thirds directed at Nature Based Solutions (NBS), meaning that tens of billions of dollars of investment in NBS are potentially at stake.</a:t>
            </a:r>
          </a:p>
          <a:p>
            <a:endParaRPr lang="en-GB" dirty="0">
              <a:solidFill>
                <a:srgbClr val="1A1919"/>
              </a:solidFill>
              <a:latin typeface="adobe-caslon-pro"/>
            </a:endParaRPr>
          </a:p>
          <a:p>
            <a:r>
              <a:rPr lang="en-GB" b="0" i="0" dirty="0">
                <a:solidFill>
                  <a:srgbClr val="202122"/>
                </a:solidFill>
                <a:effectLst/>
                <a:latin typeface="Arial" panose="020B0604020202020204" pitchFamily="34" charset="0"/>
              </a:rPr>
              <a:t>REDD+ is a voluntary climate change mitigation approach that has been developed by Parties to the </a:t>
            </a:r>
            <a:r>
              <a:rPr lang="en-GB" b="0" i="0" u="none" strike="noStrike" dirty="0">
                <a:solidFill>
                  <a:srgbClr val="0645AD"/>
                </a:solidFill>
                <a:effectLst/>
                <a:latin typeface="Arial" panose="020B0604020202020204" pitchFamily="34" charset="0"/>
                <a:hlinkClick r:id="rId4" tooltip="United Nations Framework Convention on Climate Change"/>
              </a:rPr>
              <a:t>UNFCCC</a:t>
            </a:r>
            <a:r>
              <a:rPr lang="en-GB" b="0" i="0" dirty="0">
                <a:solidFill>
                  <a:srgbClr val="202122"/>
                </a:solidFill>
                <a:effectLst/>
                <a:latin typeface="Arial" panose="020B0604020202020204" pitchFamily="34" charset="0"/>
              </a:rPr>
              <a:t>. It aims to incentivize developing countries to reduce emissions from deforestation and </a:t>
            </a:r>
            <a:r>
              <a:rPr lang="en-GB" b="0" i="0" u="none" strike="noStrike" dirty="0">
                <a:solidFill>
                  <a:srgbClr val="0645AD"/>
                </a:solidFill>
                <a:effectLst/>
                <a:latin typeface="Arial" panose="020B0604020202020204" pitchFamily="34" charset="0"/>
                <a:hlinkClick r:id="rId5" tooltip="Forest degradation"/>
              </a:rPr>
              <a:t>forest degradation</a:t>
            </a:r>
            <a:r>
              <a:rPr lang="en-GB" b="0" i="0" dirty="0">
                <a:solidFill>
                  <a:srgbClr val="202122"/>
                </a:solidFill>
                <a:effectLst/>
                <a:latin typeface="Arial" panose="020B0604020202020204" pitchFamily="34" charset="0"/>
              </a:rPr>
              <a:t>, conserve forest carbon stocks, sustainably manage forests and enhance forest carbon stocks.</a:t>
            </a:r>
          </a:p>
          <a:p>
            <a:endParaRPr lang="en-GB" dirty="0">
              <a:solidFill>
                <a:srgbClr val="202122"/>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1CBF089E-1344-41A1-82E1-3DEF909DED8E}" type="slidenum">
              <a:rPr lang="en-GB" smtClean="0"/>
              <a:t>7</a:t>
            </a:fld>
            <a:endParaRPr lang="en-GB"/>
          </a:p>
        </p:txBody>
      </p:sp>
    </p:spTree>
    <p:extLst>
      <p:ext uri="{BB962C8B-B14F-4D97-AF65-F5344CB8AC3E}">
        <p14:creationId xmlns:p14="http://schemas.microsoft.com/office/powerpoint/2010/main" val="52454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sz="1200" b="0" i="0" dirty="0">
                <a:solidFill>
                  <a:srgbClr val="1A1919"/>
                </a:solidFill>
                <a:effectLst/>
                <a:latin typeface="adobe-caslon-pro"/>
              </a:rPr>
              <a:t>Crucially, we argue that companies’ investments in NBS should only qualify for consideration as carbon credits if the company can demonstrate that it is doing all that it should to eliminate carbon emissions from its operations and value chains, aligned with Science-Based Targets. </a:t>
            </a:r>
          </a:p>
          <a:p>
            <a:pPr>
              <a:lnSpc>
                <a:spcPct val="90000"/>
              </a:lnSpc>
            </a:pPr>
            <a:endParaRPr lang="en-GB" sz="1200" b="0" i="0" dirty="0">
              <a:solidFill>
                <a:srgbClr val="1A1919"/>
              </a:solidFill>
              <a:effectLst/>
              <a:latin typeface="adobe-caslon-pro"/>
            </a:endParaRPr>
          </a:p>
          <a:p>
            <a:pPr>
              <a:lnSpc>
                <a:spcPct val="90000"/>
              </a:lnSpc>
            </a:pPr>
            <a:r>
              <a:rPr lang="en-GB" sz="1200" b="0" i="0" dirty="0">
                <a:solidFill>
                  <a:srgbClr val="1A1919"/>
                </a:solidFill>
                <a:effectLst/>
                <a:latin typeface="adobe-caslon-pro"/>
              </a:rPr>
              <a:t>In the Paris Agreement era, vocabulary from the Kyoto Protocol needs to be left behind; we need a new vocabulary for a new age of aggressive climate action. Among other things, this means that corporations should be permitted to purchase carbon credits only as a supplement to aggressive action within their own operations and value chain — and consistent with science-based targets — investing in NBS credits to “counterbalance” their residual emissions as they decarbonize towards zero.</a:t>
            </a:r>
            <a:endParaRPr lang="en-GB" sz="1600" dirty="0"/>
          </a:p>
          <a:p>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8</a:t>
            </a:fld>
            <a:endParaRPr lang="en-GB"/>
          </a:p>
        </p:txBody>
      </p:sp>
    </p:spTree>
    <p:extLst>
      <p:ext uri="{BB962C8B-B14F-4D97-AF65-F5344CB8AC3E}">
        <p14:creationId xmlns:p14="http://schemas.microsoft.com/office/powerpoint/2010/main" val="1720390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linkClick r:id="rId3"/>
            </a:endParaRPr>
          </a:p>
          <a:p>
            <a:r>
              <a:rPr lang="en-GB" dirty="0">
                <a:hlinkClick r:id="rId3"/>
              </a:rPr>
              <a:t>Bankers without Borders – Milan project as example</a:t>
            </a:r>
          </a:p>
          <a:p>
            <a:r>
              <a:rPr lang="en-GB" dirty="0">
                <a:hlinkClick r:id="rId3"/>
              </a:rPr>
              <a:t>Corporate Financing of Nature Based Solutions: What Next? | World Resources Institute (wri.org)</a:t>
            </a:r>
            <a:endParaRPr lang="en-GB" dirty="0"/>
          </a:p>
        </p:txBody>
      </p:sp>
      <p:sp>
        <p:nvSpPr>
          <p:cNvPr id="4" name="Slide Number Placeholder 3"/>
          <p:cNvSpPr>
            <a:spLocks noGrp="1"/>
          </p:cNvSpPr>
          <p:nvPr>
            <p:ph type="sldNum" sz="quarter" idx="5"/>
          </p:nvPr>
        </p:nvSpPr>
        <p:spPr/>
        <p:txBody>
          <a:bodyPr/>
          <a:lstStyle/>
          <a:p>
            <a:fld id="{1CBF089E-1344-41A1-82E1-3DEF909DED8E}" type="slidenum">
              <a:rPr lang="en-GB" smtClean="0"/>
              <a:t>9</a:t>
            </a:fld>
            <a:endParaRPr lang="en-GB"/>
          </a:p>
        </p:txBody>
      </p:sp>
    </p:spTree>
    <p:extLst>
      <p:ext uri="{BB962C8B-B14F-4D97-AF65-F5344CB8AC3E}">
        <p14:creationId xmlns:p14="http://schemas.microsoft.com/office/powerpoint/2010/main" val="182603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9/14/2021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49451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9/14/2021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61066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9/14/2021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78740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12C742-340D-442E-B1E5-6D71822E4445}"/>
              </a:ext>
            </a:extLst>
          </p:cNvPr>
          <p:cNvSpPr>
            <a:spLocks noGrp="1"/>
          </p:cNvSpPr>
          <p:nvPr>
            <p:ph type="sldNum" sz="quarter" idx="12"/>
          </p:nvPr>
        </p:nvSpPr>
        <p:spPr/>
        <p:txBody>
          <a:bodyPr/>
          <a:lstStyle/>
          <a:p>
            <a:fld id="{08C6FDA1-5587-48DA-B530-24CDE4AA270B}" type="slidenum">
              <a:rPr lang="en-ZA" smtClean="0"/>
              <a:t>‹#›</a:t>
            </a:fld>
            <a:endParaRPr lang="en-ZA"/>
          </a:p>
        </p:txBody>
      </p:sp>
      <p:sp>
        <p:nvSpPr>
          <p:cNvPr id="5" name="Rectangle 4">
            <a:extLst>
              <a:ext uri="{FF2B5EF4-FFF2-40B4-BE49-F238E27FC236}">
                <a16:creationId xmlns:a16="http://schemas.microsoft.com/office/drawing/2014/main" id="{DA734D23-4007-4E33-A1CD-8E076CBE9721}"/>
              </a:ext>
            </a:extLst>
          </p:cNvPr>
          <p:cNvSpPr/>
          <p:nvPr userDrawn="1"/>
        </p:nvSpPr>
        <p:spPr>
          <a:xfrm>
            <a:off x="0" y="923925"/>
            <a:ext cx="12192000"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97686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9/14/2021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5992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9/14/2021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6683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9/14/2021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8184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9/14/2021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5083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9/14/2021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0935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9/14/2021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0128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9/14/2021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1374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9/14/2021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0709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9/14/2021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3700021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8911F-5824-4420-97E9-258858B14CA2}"/>
              </a:ext>
            </a:extLst>
          </p:cNvPr>
          <p:cNvSpPr>
            <a:spLocks noGrp="1"/>
          </p:cNvSpPr>
          <p:nvPr>
            <p:ph type="title"/>
          </p:nvPr>
        </p:nvSpPr>
        <p:spPr>
          <a:xfrm>
            <a:off x="1433423" y="-1"/>
            <a:ext cx="10410645" cy="996481"/>
          </a:xfrm>
          <a:prstGeom prst="rect">
            <a:avLst/>
          </a:prstGeom>
        </p:spPr>
        <p:txBody>
          <a:bodyPr vert="horz" lIns="91440" tIns="45720" rIns="91440" bIns="45720" rtlCol="0" anchor="ctr">
            <a:normAutofit/>
          </a:bodyPr>
          <a:lstStyle/>
          <a:p>
            <a:r>
              <a:rPr lang="en-US" dirty="0"/>
              <a:t>Click to edit </a:t>
            </a:r>
            <a:r>
              <a:rPr lang="en-ZA" dirty="0"/>
              <a:t>Slide Title, can be on TWO lines if needed</a:t>
            </a:r>
          </a:p>
        </p:txBody>
      </p:sp>
      <p:sp>
        <p:nvSpPr>
          <p:cNvPr id="3" name="Text Placeholder 2">
            <a:extLst>
              <a:ext uri="{FF2B5EF4-FFF2-40B4-BE49-F238E27FC236}">
                <a16:creationId xmlns:a16="http://schemas.microsoft.com/office/drawing/2014/main" id="{9394F87D-97D0-4EF6-B0AD-E4C160B684D7}"/>
              </a:ext>
            </a:extLst>
          </p:cNvPr>
          <p:cNvSpPr>
            <a:spLocks noGrp="1"/>
          </p:cNvSpPr>
          <p:nvPr>
            <p:ph type="body" idx="1"/>
          </p:nvPr>
        </p:nvSpPr>
        <p:spPr>
          <a:xfrm>
            <a:off x="267419" y="1406106"/>
            <a:ext cx="11576649" cy="4831242"/>
          </a:xfrm>
          <a:prstGeom prst="rect">
            <a:avLst/>
          </a:prstGeom>
        </p:spPr>
        <p:txBody>
          <a:bodyPr vert="horz" lIns="91440" tIns="45720" rIns="91440" bIns="45720" rtlCol="0">
            <a:normAutofit/>
          </a:bodyPr>
          <a:lstStyle/>
          <a:p>
            <a:pPr lvl="0"/>
            <a:r>
              <a:rPr lang="en-US" dirty="0"/>
              <a:t>Paragraph text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Slide Number Placeholder 5">
            <a:extLst>
              <a:ext uri="{FF2B5EF4-FFF2-40B4-BE49-F238E27FC236}">
                <a16:creationId xmlns:a16="http://schemas.microsoft.com/office/drawing/2014/main" id="{4F9A7F05-0412-4BE4-8A71-40DEF2C399AC}"/>
              </a:ext>
            </a:extLst>
          </p:cNvPr>
          <p:cNvSpPr>
            <a:spLocks noGrp="1"/>
          </p:cNvSpPr>
          <p:nvPr>
            <p:ph type="sldNum" sz="quarter" idx="4"/>
          </p:nvPr>
        </p:nvSpPr>
        <p:spPr>
          <a:xfrm>
            <a:off x="9100868" y="6364976"/>
            <a:ext cx="2743200" cy="365125"/>
          </a:xfrm>
          <a:prstGeom prst="rect">
            <a:avLst/>
          </a:prstGeom>
        </p:spPr>
        <p:txBody>
          <a:bodyPr vert="horz" lIns="91440" tIns="45720" rIns="91440" bIns="45720" rtlCol="0" anchor="ctr"/>
          <a:lstStyle>
            <a:lvl1pPr algn="r">
              <a:defRPr sz="800">
                <a:solidFill>
                  <a:schemeClr val="tx2"/>
                </a:solidFill>
              </a:defRPr>
            </a:lvl1pPr>
          </a:lstStyle>
          <a:p>
            <a:fld id="{08C6FDA1-5587-48DA-B530-24CDE4AA270B}" type="slidenum">
              <a:rPr lang="en-ZA" smtClean="0"/>
              <a:pPr/>
              <a:t>‹#›</a:t>
            </a:fld>
            <a:endParaRPr lang="en-ZA" dirty="0"/>
          </a:p>
        </p:txBody>
      </p:sp>
      <p:pic>
        <p:nvPicPr>
          <p:cNvPr id="7" name="Graphic 6">
            <a:extLst>
              <a:ext uri="{FF2B5EF4-FFF2-40B4-BE49-F238E27FC236}">
                <a16:creationId xmlns:a16="http://schemas.microsoft.com/office/drawing/2014/main" id="{C09DCE43-C3D8-43A0-883A-5C37845E377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28907" y="1275541"/>
            <a:ext cx="361950" cy="4048125"/>
          </a:xfrm>
          <a:prstGeom prst="rect">
            <a:avLst/>
          </a:prstGeom>
        </p:spPr>
      </p:pic>
      <p:pic>
        <p:nvPicPr>
          <p:cNvPr id="9" name="Graphic 8">
            <a:extLst>
              <a:ext uri="{FF2B5EF4-FFF2-40B4-BE49-F238E27FC236}">
                <a16:creationId xmlns:a16="http://schemas.microsoft.com/office/drawing/2014/main" id="{A3ABBFE7-D66C-43E0-8C34-B8D50B19106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84153" y="103512"/>
            <a:ext cx="939437" cy="734688"/>
          </a:xfrm>
          <a:prstGeom prst="rect">
            <a:avLst/>
          </a:prstGeom>
        </p:spPr>
      </p:pic>
      <p:cxnSp>
        <p:nvCxnSpPr>
          <p:cNvPr id="11" name="Straight Connector 10">
            <a:extLst>
              <a:ext uri="{FF2B5EF4-FFF2-40B4-BE49-F238E27FC236}">
                <a16:creationId xmlns:a16="http://schemas.microsoft.com/office/drawing/2014/main" id="{10E4131D-3697-4DFC-B58B-015179E0C628}"/>
              </a:ext>
            </a:extLst>
          </p:cNvPr>
          <p:cNvCxnSpPr/>
          <p:nvPr userDrawn="1"/>
        </p:nvCxnSpPr>
        <p:spPr>
          <a:xfrm>
            <a:off x="0" y="996480"/>
            <a:ext cx="12192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082123"/>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300" kern="1200" cap="none"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cao.int/environmental-protection/CORSIA/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wri.org/insights/corporate-financing-nature-based-solutions-what-next#:~:text=Corporate%20Financing%20of%20Nature%20Based%20Solutions%3A%20What%20Next%3F,Practice.%20...%205%20Acknowledgements.%20...%206%20Endnotes.%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F57B0F3-A8E0-41BC-8EE0-80EDA7439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 on document with pen">
            <a:extLst>
              <a:ext uri="{FF2B5EF4-FFF2-40B4-BE49-F238E27FC236}">
                <a16:creationId xmlns:a16="http://schemas.microsoft.com/office/drawing/2014/main" id="{FB1D2B5D-9B77-4619-87FF-4E33538F220F}"/>
              </a:ext>
            </a:extLst>
          </p:cNvPr>
          <p:cNvPicPr>
            <a:picLocks noChangeAspect="1"/>
          </p:cNvPicPr>
          <p:nvPr/>
        </p:nvPicPr>
        <p:blipFill rotWithShape="1">
          <a:blip r:embed="rId3"/>
          <a:srcRect t="1415" b="14315"/>
          <a:stretch/>
        </p:blipFill>
        <p:spPr>
          <a:xfrm>
            <a:off x="38110" y="10"/>
            <a:ext cx="12191980" cy="6857990"/>
          </a:xfrm>
          <a:prstGeom prst="rect">
            <a:avLst/>
          </a:prstGeom>
        </p:spPr>
      </p:pic>
      <p:sp>
        <p:nvSpPr>
          <p:cNvPr id="20" name="Rectangle 19">
            <a:extLst>
              <a:ext uri="{FF2B5EF4-FFF2-40B4-BE49-F238E27FC236}">
                <a16:creationId xmlns:a16="http://schemas.microsoft.com/office/drawing/2014/main" id="{042BD0CA-AB68-4EF2-9E2A-C4E24BD45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43200" y="2057400"/>
            <a:ext cx="6781800" cy="27432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5BBF7A-8CF0-4CFC-A63F-026F9123048F}"/>
              </a:ext>
            </a:extLst>
          </p:cNvPr>
          <p:cNvSpPr>
            <a:spLocks noGrp="1"/>
          </p:cNvSpPr>
          <p:nvPr>
            <p:ph type="ctrTitle"/>
          </p:nvPr>
        </p:nvSpPr>
        <p:spPr>
          <a:xfrm>
            <a:off x="3390900" y="2057399"/>
            <a:ext cx="5448300" cy="1774861"/>
          </a:xfrm>
        </p:spPr>
        <p:txBody>
          <a:bodyPr>
            <a:normAutofit fontScale="90000"/>
          </a:bodyPr>
          <a:lstStyle/>
          <a:p>
            <a:r>
              <a:rPr lang="en-GB" sz="3000" dirty="0">
                <a:solidFill>
                  <a:schemeClr val="bg2"/>
                </a:solidFill>
              </a:rPr>
              <a:t> </a:t>
            </a:r>
            <a:r>
              <a:rPr lang="en-GB"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‘Insetting’ and net zero: opportunities for sub-regional collaboration</a:t>
            </a:r>
            <a:endParaRPr lang="en-GB" sz="3000" dirty="0">
              <a:solidFill>
                <a:schemeClr val="bg1"/>
              </a:solidFill>
            </a:endParaRPr>
          </a:p>
        </p:txBody>
      </p:sp>
      <p:sp>
        <p:nvSpPr>
          <p:cNvPr id="3" name="Subtitle 2">
            <a:extLst>
              <a:ext uri="{FF2B5EF4-FFF2-40B4-BE49-F238E27FC236}">
                <a16:creationId xmlns:a16="http://schemas.microsoft.com/office/drawing/2014/main" id="{FBADC260-8EE5-4780-8AF2-97267E67BC75}"/>
              </a:ext>
            </a:extLst>
          </p:cNvPr>
          <p:cNvSpPr>
            <a:spLocks noGrp="1"/>
          </p:cNvSpPr>
          <p:nvPr>
            <p:ph type="subTitle" idx="1"/>
          </p:nvPr>
        </p:nvSpPr>
        <p:spPr>
          <a:xfrm>
            <a:off x="3390900" y="3832259"/>
            <a:ext cx="5448300" cy="801386"/>
          </a:xfrm>
        </p:spPr>
        <p:txBody>
          <a:bodyPr>
            <a:normAutofit/>
          </a:bodyPr>
          <a:lstStyle/>
          <a:p>
            <a:r>
              <a:rPr lang="en-GB" sz="2000" dirty="0">
                <a:solidFill>
                  <a:schemeClr val="bg1"/>
                </a:solidFill>
              </a:rPr>
              <a:t>Presentation to Heathrow Special Project Group Summit, September 2021</a:t>
            </a:r>
          </a:p>
          <a:p>
            <a:endParaRPr lang="en-GB" sz="2000" dirty="0">
              <a:solidFill>
                <a:schemeClr val="bg1"/>
              </a:solidFill>
            </a:endParaRPr>
          </a:p>
          <a:p>
            <a:endParaRPr lang="en-GB" sz="2000" dirty="0">
              <a:solidFill>
                <a:schemeClr val="bg1"/>
              </a:solidFill>
            </a:endParaRPr>
          </a:p>
        </p:txBody>
      </p:sp>
      <p:pic>
        <p:nvPicPr>
          <p:cNvPr id="6" name="Picture 5" descr="Logo&#10;&#10;Description automatically generated">
            <a:extLst>
              <a:ext uri="{FF2B5EF4-FFF2-40B4-BE49-F238E27FC236}">
                <a16:creationId xmlns:a16="http://schemas.microsoft.com/office/drawing/2014/main" id="{418901A8-6C8A-4169-A086-FF55B82E09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480" y="5725699"/>
            <a:ext cx="2245360" cy="480194"/>
          </a:xfrm>
          <a:prstGeom prst="rect">
            <a:avLst/>
          </a:prstGeom>
        </p:spPr>
      </p:pic>
    </p:spTree>
    <p:extLst>
      <p:ext uri="{BB962C8B-B14F-4D97-AF65-F5344CB8AC3E}">
        <p14:creationId xmlns:p14="http://schemas.microsoft.com/office/powerpoint/2010/main" val="305769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B567ACB-44FC-44B8-A031-75BD65F80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F09C18AC-EFAA-4C60-A84E-ECED43E3EC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147EE5-A65E-4B1E-9B56-B114D2A05F42}"/>
              </a:ext>
            </a:extLst>
          </p:cNvPr>
          <p:cNvSpPr>
            <a:spLocks noGrp="1"/>
          </p:cNvSpPr>
          <p:nvPr>
            <p:ph type="title"/>
          </p:nvPr>
        </p:nvSpPr>
        <p:spPr>
          <a:xfrm>
            <a:off x="1371600" y="1073834"/>
            <a:ext cx="9486900" cy="900332"/>
          </a:xfrm>
        </p:spPr>
        <p:txBody>
          <a:bodyPr anchor="ctr">
            <a:normAutofit fontScale="90000"/>
          </a:bodyPr>
          <a:lstStyle/>
          <a:p>
            <a:pPr algn="ctr"/>
            <a:r>
              <a:rPr lang="en-GB" dirty="0"/>
              <a:t>Carbon Credits and “Patient Capital”</a:t>
            </a:r>
          </a:p>
        </p:txBody>
      </p:sp>
      <p:graphicFrame>
        <p:nvGraphicFramePr>
          <p:cNvPr id="5" name="Content Placeholder 2">
            <a:extLst>
              <a:ext uri="{FF2B5EF4-FFF2-40B4-BE49-F238E27FC236}">
                <a16:creationId xmlns:a16="http://schemas.microsoft.com/office/drawing/2014/main" id="{CE056AA1-1F6E-4D51-A1EF-98DBD1D515D2}"/>
              </a:ext>
            </a:extLst>
          </p:cNvPr>
          <p:cNvGraphicFramePr>
            <a:graphicFrameLocks noGrp="1"/>
          </p:cNvGraphicFramePr>
          <p:nvPr>
            <p:ph idx="1"/>
            <p:extLst>
              <p:ext uri="{D42A27DB-BD31-4B8C-83A1-F6EECF244321}">
                <p14:modId xmlns:p14="http://schemas.microsoft.com/office/powerpoint/2010/main" val="391499776"/>
              </p:ext>
            </p:extLst>
          </p:nvPr>
        </p:nvGraphicFramePr>
        <p:xfrm>
          <a:off x="1249682" y="2236763"/>
          <a:ext cx="9725464" cy="3338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9816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189975-0542-47EA-83E5-1A89FC37E57A}"/>
              </a:ext>
            </a:extLst>
          </p:cNvPr>
          <p:cNvSpPr>
            <a:spLocks noGrp="1"/>
          </p:cNvSpPr>
          <p:nvPr>
            <p:ph type="title"/>
          </p:nvPr>
        </p:nvSpPr>
        <p:spPr>
          <a:xfrm>
            <a:off x="1371599" y="1010097"/>
            <a:ext cx="9486901" cy="1010088"/>
          </a:xfrm>
        </p:spPr>
        <p:txBody>
          <a:bodyPr anchor="b">
            <a:normAutofit/>
          </a:bodyPr>
          <a:lstStyle/>
          <a:p>
            <a:pPr algn="ctr"/>
            <a:r>
              <a:rPr lang="en-GB" dirty="0"/>
              <a:t>USA Project Example</a:t>
            </a:r>
          </a:p>
        </p:txBody>
      </p:sp>
      <p:sp>
        <p:nvSpPr>
          <p:cNvPr id="3" name="Content Placeholder 2">
            <a:extLst>
              <a:ext uri="{FF2B5EF4-FFF2-40B4-BE49-F238E27FC236}">
                <a16:creationId xmlns:a16="http://schemas.microsoft.com/office/drawing/2014/main" id="{89546433-3165-48B4-B1AA-CB16B938A8BC}"/>
              </a:ext>
            </a:extLst>
          </p:cNvPr>
          <p:cNvSpPr>
            <a:spLocks noGrp="1"/>
          </p:cNvSpPr>
          <p:nvPr>
            <p:ph idx="1"/>
          </p:nvPr>
        </p:nvSpPr>
        <p:spPr>
          <a:xfrm>
            <a:off x="1371600" y="2206257"/>
            <a:ext cx="9486901" cy="3540642"/>
          </a:xfrm>
        </p:spPr>
        <p:txBody>
          <a:bodyPr>
            <a:noAutofit/>
          </a:bodyPr>
          <a:lstStyle/>
          <a:p>
            <a:pPr>
              <a:lnSpc>
                <a:spcPct val="90000"/>
              </a:lnSpc>
            </a:pPr>
            <a:r>
              <a:rPr lang="en-GB" sz="1800" dirty="0"/>
              <a:t>A coalition of electric vehicle (EV) stakeholders use the carbon credit markets to improve EV charging infrastructure revenues and thus help support continued EV sales growth. </a:t>
            </a:r>
          </a:p>
          <a:p>
            <a:pPr>
              <a:lnSpc>
                <a:spcPct val="90000"/>
              </a:lnSpc>
            </a:pPr>
            <a:r>
              <a:rPr lang="en-GB" sz="1800" dirty="0"/>
              <a:t>The Electric Vehicle Charging Carbon Coalition (EVCCC), provides a blueprint to certify the reduction in greenhouse gas (GHG) emissions that result when EVs are powered by electric vehicle charging stations compared with conventional vehicles and fossil fuels. These reductions translate into carbon credits that can be sold to help improve current EV infrastructure revenues and make future investments more attractive.</a:t>
            </a:r>
          </a:p>
          <a:p>
            <a:pPr>
              <a:lnSpc>
                <a:spcPct val="90000"/>
              </a:lnSpc>
            </a:pPr>
            <a:r>
              <a:rPr lang="en-GB" sz="1800" dirty="0"/>
              <a:t>Members include the </a:t>
            </a:r>
            <a:r>
              <a:rPr lang="en-GB" sz="1800" b="1" dirty="0"/>
              <a:t>Carbon Neutral Cities Alliance (CNCA), Connecticut Green Bank, Electrify America, </a:t>
            </a:r>
            <a:r>
              <a:rPr lang="en-GB" sz="1800" b="1" dirty="0" err="1"/>
              <a:t>EVgo</a:t>
            </a:r>
            <a:r>
              <a:rPr lang="en-GB" sz="1800" b="1" dirty="0"/>
              <a:t>, Exelon, and Siemens. </a:t>
            </a:r>
            <a:r>
              <a:rPr lang="en-GB" sz="1800" dirty="0"/>
              <a:t>Leading the project is the Climate Neutral Business Network (CNBN) which developed the methodology with the EVCCC and the Verified Carbon Standard (VCS) program, managed by Verra.</a:t>
            </a:r>
          </a:p>
          <a:p>
            <a:pPr>
              <a:lnSpc>
                <a:spcPct val="90000"/>
              </a:lnSpc>
            </a:pPr>
            <a:r>
              <a:rPr lang="en-GB" sz="1800" dirty="0"/>
              <a:t>EVCCC’s business case ..  the carbon credit revenues from EV charging systems could contribute a 5-10 percent return on capital investment (over the ten year project crediting period).</a:t>
            </a:r>
          </a:p>
        </p:txBody>
      </p:sp>
    </p:spTree>
    <p:extLst>
      <p:ext uri="{BB962C8B-B14F-4D97-AF65-F5344CB8AC3E}">
        <p14:creationId xmlns:p14="http://schemas.microsoft.com/office/powerpoint/2010/main" val="3116466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AB3CA0-C10C-4684-880A-0FA0097D2010}"/>
              </a:ext>
            </a:extLst>
          </p:cNvPr>
          <p:cNvSpPr>
            <a:spLocks noGrp="1"/>
          </p:cNvSpPr>
          <p:nvPr>
            <p:ph type="title"/>
          </p:nvPr>
        </p:nvSpPr>
        <p:spPr>
          <a:xfrm>
            <a:off x="1371599" y="1010097"/>
            <a:ext cx="9486901" cy="1010088"/>
          </a:xfrm>
        </p:spPr>
        <p:txBody>
          <a:bodyPr anchor="b">
            <a:normAutofit/>
          </a:bodyPr>
          <a:lstStyle/>
          <a:p>
            <a:pPr algn="ctr"/>
            <a:r>
              <a:rPr lang="en-GB" dirty="0" err="1"/>
              <a:t>Emtec</a:t>
            </a:r>
            <a:r>
              <a:rPr lang="en-GB" dirty="0"/>
              <a:t> UK Project </a:t>
            </a:r>
          </a:p>
        </p:txBody>
      </p:sp>
      <p:sp>
        <p:nvSpPr>
          <p:cNvPr id="3" name="Content Placeholder 2">
            <a:extLst>
              <a:ext uri="{FF2B5EF4-FFF2-40B4-BE49-F238E27FC236}">
                <a16:creationId xmlns:a16="http://schemas.microsoft.com/office/drawing/2014/main" id="{CFFCD7A5-3CB6-48C6-80F2-623841FC94C9}"/>
              </a:ext>
            </a:extLst>
          </p:cNvPr>
          <p:cNvSpPr>
            <a:spLocks noGrp="1"/>
          </p:cNvSpPr>
          <p:nvPr>
            <p:ph idx="1"/>
          </p:nvPr>
        </p:nvSpPr>
        <p:spPr>
          <a:xfrm>
            <a:off x="1371600" y="2206257"/>
            <a:ext cx="9486901" cy="3540642"/>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1C2732"/>
                </a:solidFill>
                <a:effectLst/>
                <a:uLnTx/>
                <a:uFillTx/>
                <a:latin typeface="Goudy Old Style"/>
                <a:ea typeface="+mn-ea"/>
                <a:cs typeface="+mn-cs"/>
              </a:rPr>
              <a:t>EMTEC is using the VCS/Verra methodology VM0038 “Methodology for Electric Vehicle Charging Systems” and is collaborating with the methodology’s Originators [EVCCC and CNBN].</a:t>
            </a:r>
          </a:p>
          <a:p>
            <a:pPr>
              <a:lnSpc>
                <a:spcPct val="90000"/>
              </a:lnSpc>
              <a:spcAft>
                <a:spcPts val="1000"/>
              </a:spcAft>
            </a:pPr>
            <a:r>
              <a:rPr lang="en-US" sz="1800" dirty="0">
                <a:ea typeface="Calibri" panose="020F0502020204030204" pitchFamily="34" charset="0"/>
                <a:cs typeface="Calibri" panose="020F0502020204030204" pitchFamily="34" charset="0"/>
              </a:rPr>
              <a:t>A</a:t>
            </a:r>
            <a:r>
              <a:rPr lang="en-US" sz="1800" dirty="0">
                <a:effectLst/>
                <a:ea typeface="Calibri" panose="020F0502020204030204" pitchFamily="34" charset="0"/>
                <a:cs typeface="Calibri" panose="020F0502020204030204" pitchFamily="34" charset="0"/>
              </a:rPr>
              <a:t> UK-based technology initiative to connect carbon reduction projects of UK Local Authorities with carbon credit buyers </a:t>
            </a:r>
            <a:r>
              <a:rPr lang="en-US" sz="1800" dirty="0">
                <a:ea typeface="Calibri" panose="020F0502020204030204" pitchFamily="34" charset="0"/>
                <a:cs typeface="Calibri" panose="020F0502020204030204" pitchFamily="34" charset="0"/>
              </a:rPr>
              <a:t>from</a:t>
            </a:r>
            <a:r>
              <a:rPr lang="en-US" sz="1800" dirty="0">
                <a:effectLst/>
                <a:ea typeface="Calibri" panose="020F0502020204030204" pitchFamily="34" charset="0"/>
                <a:cs typeface="Calibri" panose="020F0502020204030204" pitchFamily="34" charset="0"/>
              </a:rPr>
              <a:t> all Carbon Markets/OTC sources and provide transparent governance for </a:t>
            </a:r>
            <a:r>
              <a:rPr lang="en-US" sz="1800" dirty="0">
                <a:ea typeface="Calibri" panose="020F0502020204030204" pitchFamily="34" charset="0"/>
                <a:cs typeface="Calibri" panose="020F0502020204030204" pitchFamily="34" charset="0"/>
              </a:rPr>
              <a:t>all </a:t>
            </a:r>
            <a:r>
              <a:rPr lang="en-US" sz="1800" dirty="0">
                <a:effectLst/>
                <a:ea typeface="Calibri" panose="020F0502020204030204" pitchFamily="34" charset="0"/>
                <a:cs typeface="Calibri" panose="020F0502020204030204" pitchFamily="34" charset="0"/>
              </a:rPr>
              <a:t>parties, real-time assessment of fund deployment and verification of its environmental impact.</a:t>
            </a:r>
            <a:endParaRPr lang="en-GB" sz="1800" dirty="0">
              <a:effectLst/>
              <a:ea typeface="Calibri" panose="020F0502020204030204" pitchFamily="34" charset="0"/>
              <a:cs typeface="Times New Roman" panose="02020603050405020304" pitchFamily="18" charset="0"/>
            </a:endParaRPr>
          </a:p>
          <a:p>
            <a:pPr>
              <a:lnSpc>
                <a:spcPct val="90000"/>
              </a:lnSpc>
              <a:spcAft>
                <a:spcPts val="1000"/>
              </a:spcAft>
            </a:pPr>
            <a:r>
              <a:rPr lang="en-US" sz="1800" dirty="0">
                <a:effectLst/>
                <a:ea typeface="Calibri" panose="020F0502020204030204" pitchFamily="34" charset="0"/>
                <a:cs typeface="Calibri" panose="020F0502020204030204" pitchFamily="34" charset="0"/>
              </a:rPr>
              <a:t>Innovation comes </a:t>
            </a:r>
            <a:r>
              <a:rPr lang="en-US" sz="1800" dirty="0">
                <a:ea typeface="Calibri" panose="020F0502020204030204" pitchFamily="34" charset="0"/>
                <a:cs typeface="Calibri" panose="020F0502020204030204" pitchFamily="34" charset="0"/>
              </a:rPr>
              <a:t>from use of </a:t>
            </a:r>
            <a:r>
              <a:rPr lang="en-US" sz="1800" dirty="0">
                <a:effectLst/>
                <a:ea typeface="Calibri" panose="020F0502020204030204" pitchFamily="34" charset="0"/>
                <a:cs typeface="Calibri" panose="020F0502020204030204" pitchFamily="34" charset="0"/>
              </a:rPr>
              <a:t>carbon </a:t>
            </a:r>
            <a:r>
              <a:rPr lang="en-US" sz="1800" dirty="0">
                <a:ea typeface="Calibri" panose="020F0502020204030204" pitchFamily="34" charset="0"/>
                <a:cs typeface="Calibri" panose="020F0502020204030204" pitchFamily="34" charset="0"/>
              </a:rPr>
              <a:t>in</a:t>
            </a:r>
            <a:r>
              <a:rPr lang="en-US" sz="1800" dirty="0">
                <a:effectLst/>
                <a:ea typeface="Calibri" panose="020F0502020204030204" pitchFamily="34" charset="0"/>
                <a:cs typeface="Calibri" panose="020F0502020204030204" pitchFamily="34" charset="0"/>
              </a:rPr>
              <a:t>setting protocols into the local community and supply-chain, delivering environmental benefits at scale across the UK, and includes a digital measurement, reporting and verification (MRV) process.</a:t>
            </a:r>
          </a:p>
          <a:p>
            <a:pPr>
              <a:lnSpc>
                <a:spcPct val="90000"/>
              </a:lnSpc>
              <a:spcAft>
                <a:spcPts val="1000"/>
              </a:spcAft>
            </a:pPr>
            <a:r>
              <a:rPr lang="en-US" sz="1800" dirty="0">
                <a:cs typeface="Calibri" panose="020F0502020204030204" pitchFamily="34" charset="0"/>
              </a:rPr>
              <a:t>Our US collaborating partners describe our process as highly innovative and exciting.</a:t>
            </a:r>
            <a:endParaRPr lang="en-GB" sz="1800" dirty="0"/>
          </a:p>
        </p:txBody>
      </p:sp>
    </p:spTree>
    <p:extLst>
      <p:ext uri="{BB962C8B-B14F-4D97-AF65-F5344CB8AC3E}">
        <p14:creationId xmlns:p14="http://schemas.microsoft.com/office/powerpoint/2010/main" val="2979311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2CCB60-50C2-400C-9D17-E58A1983FEA4}"/>
              </a:ext>
            </a:extLst>
          </p:cNvPr>
          <p:cNvSpPr>
            <a:spLocks noGrp="1"/>
          </p:cNvSpPr>
          <p:nvPr>
            <p:ph type="title"/>
          </p:nvPr>
        </p:nvSpPr>
        <p:spPr>
          <a:xfrm>
            <a:off x="685800" y="1371600"/>
            <a:ext cx="2742028" cy="4114800"/>
          </a:xfrm>
        </p:spPr>
        <p:txBody>
          <a:bodyPr anchor="ctr">
            <a:normAutofit/>
          </a:bodyPr>
          <a:lstStyle/>
          <a:p>
            <a:pPr algn="ctr"/>
            <a:r>
              <a:rPr lang="en-GB" sz="2000" dirty="0">
                <a:solidFill>
                  <a:schemeClr val="bg2"/>
                </a:solidFill>
              </a:rPr>
              <a:t>Questions?</a:t>
            </a:r>
          </a:p>
        </p:txBody>
      </p:sp>
      <p:sp>
        <p:nvSpPr>
          <p:cNvPr id="14"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E02AFF-43AD-43C6-867F-597C7578397F}"/>
              </a:ext>
            </a:extLst>
          </p:cNvPr>
          <p:cNvSpPr>
            <a:spLocks noGrp="1"/>
          </p:cNvSpPr>
          <p:nvPr>
            <p:ph idx="1"/>
          </p:nvPr>
        </p:nvSpPr>
        <p:spPr>
          <a:xfrm>
            <a:off x="5310963" y="1270591"/>
            <a:ext cx="5631357" cy="4364666"/>
          </a:xfrm>
        </p:spPr>
        <p:txBody>
          <a:bodyPr anchor="ctr">
            <a:normAutofit/>
          </a:bodyPr>
          <a:lstStyle/>
          <a:p>
            <a:pPr>
              <a:lnSpc>
                <a:spcPct val="90000"/>
              </a:lnSpc>
            </a:pPr>
            <a:endParaRPr lang="en-GB" sz="2000" dirty="0"/>
          </a:p>
        </p:txBody>
      </p:sp>
    </p:spTree>
    <p:extLst>
      <p:ext uri="{BB962C8B-B14F-4D97-AF65-F5344CB8AC3E}">
        <p14:creationId xmlns:p14="http://schemas.microsoft.com/office/powerpoint/2010/main" val="1497240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F1331-6149-4DBB-91C2-8ED0880987F6}"/>
              </a:ext>
            </a:extLst>
          </p:cNvPr>
          <p:cNvSpPr>
            <a:spLocks noGrp="1"/>
          </p:cNvSpPr>
          <p:nvPr>
            <p:ph type="title"/>
          </p:nvPr>
        </p:nvSpPr>
        <p:spPr>
          <a:xfrm>
            <a:off x="1371599" y="1010097"/>
            <a:ext cx="9486901" cy="1010088"/>
          </a:xfrm>
        </p:spPr>
        <p:txBody>
          <a:bodyPr anchor="b">
            <a:normAutofit/>
          </a:bodyPr>
          <a:lstStyle/>
          <a:p>
            <a:pPr algn="ctr"/>
            <a:r>
              <a:rPr lang="en-GB" dirty="0"/>
              <a:t>‘Additionality’ – Evolving?</a:t>
            </a:r>
            <a:endParaRPr lang="en-GB"/>
          </a:p>
        </p:txBody>
      </p:sp>
      <p:sp>
        <p:nvSpPr>
          <p:cNvPr id="3" name="Content Placeholder 2">
            <a:extLst>
              <a:ext uri="{FF2B5EF4-FFF2-40B4-BE49-F238E27FC236}">
                <a16:creationId xmlns:a16="http://schemas.microsoft.com/office/drawing/2014/main" id="{B758AFFA-7244-4AF1-AC40-19538BB7DC6C}"/>
              </a:ext>
            </a:extLst>
          </p:cNvPr>
          <p:cNvSpPr>
            <a:spLocks noGrp="1"/>
          </p:cNvSpPr>
          <p:nvPr>
            <p:ph idx="1"/>
          </p:nvPr>
        </p:nvSpPr>
        <p:spPr>
          <a:xfrm>
            <a:off x="1371600" y="2206257"/>
            <a:ext cx="9486901" cy="3540642"/>
          </a:xfrm>
        </p:spPr>
        <p:txBody>
          <a:bodyPr>
            <a:normAutofit/>
          </a:bodyPr>
          <a:lstStyle/>
          <a:p>
            <a:pPr>
              <a:lnSpc>
                <a:spcPct val="90000"/>
              </a:lnSpc>
            </a:pPr>
            <a:r>
              <a:rPr lang="en-GB" sz="1500" dirty="0">
                <a:latin typeface="Goudy Old Style" panose="02020502050305020303" pitchFamily="18" charset="0"/>
              </a:rPr>
              <a:t>‘Additionality’: </a:t>
            </a:r>
            <a:r>
              <a:rPr lang="en-GB" sz="1500" b="0" i="0" dirty="0">
                <a:effectLst/>
                <a:latin typeface="Goudy Old Style" panose="02020502050305020303" pitchFamily="18" charset="0"/>
              </a:rPr>
              <a:t>GHG reductions are </a:t>
            </a:r>
            <a:r>
              <a:rPr lang="en-GB" sz="1500" b="0" i="1" dirty="0">
                <a:effectLst/>
                <a:latin typeface="Goudy Old Style" panose="02020502050305020303" pitchFamily="18" charset="0"/>
              </a:rPr>
              <a:t>additional</a:t>
            </a:r>
            <a:r>
              <a:rPr lang="en-GB" sz="1500" b="0" i="0" dirty="0">
                <a:effectLst/>
                <a:latin typeface="Goudy Old Style" panose="02020502050305020303" pitchFamily="18" charset="0"/>
              </a:rPr>
              <a:t> if they would </a:t>
            </a:r>
            <a:r>
              <a:rPr lang="en-GB" sz="1500" b="0" i="1" dirty="0">
                <a:effectLst/>
                <a:latin typeface="Goudy Old Style" panose="02020502050305020303" pitchFamily="18" charset="0"/>
              </a:rPr>
              <a:t>not</a:t>
            </a:r>
            <a:r>
              <a:rPr lang="en-GB" sz="1500" b="0" i="0" dirty="0">
                <a:effectLst/>
                <a:latin typeface="Goudy Old Style" panose="02020502050305020303" pitchFamily="18" charset="0"/>
              </a:rPr>
              <a:t> have occurred in the absence of a market for offset credits. If the reductions would have happened anyway – i.e., without any prospect for project owners to sell carbon offset credits – then they are not additional. Additionality is essential for the quality of carbon offset credits – if their associated GHG reductions are not additional, then purchasing offset credits in lieu of reducing [a Corporate’s] own emissions will make climate change worse.</a:t>
            </a:r>
            <a:r>
              <a:rPr lang="en-GB" sz="1500" dirty="0">
                <a:latin typeface="Goudy Old Style" panose="02020502050305020303" pitchFamily="18" charset="0"/>
              </a:rPr>
              <a:t> </a:t>
            </a:r>
          </a:p>
          <a:p>
            <a:pPr>
              <a:lnSpc>
                <a:spcPct val="90000"/>
              </a:lnSpc>
            </a:pPr>
            <a:r>
              <a:rPr lang="en-GB" sz="1500" dirty="0">
                <a:latin typeface="Goudy Old Style" panose="02020502050305020303" pitchFamily="18" charset="0"/>
              </a:rPr>
              <a:t>“Climate discussions have not yet caught up with incentivising good behaviour. It’s not fair, but that’s how it is” Prof Mark Maslin, (Earth Systems Science, UCL)</a:t>
            </a:r>
          </a:p>
          <a:p>
            <a:pPr>
              <a:lnSpc>
                <a:spcPct val="90000"/>
              </a:lnSpc>
            </a:pPr>
            <a:r>
              <a:rPr lang="en-GB" sz="1500" dirty="0">
                <a:effectLst/>
                <a:latin typeface="Goudy Old Style" panose="02020502050305020303" pitchFamily="18" charset="0"/>
                <a:ea typeface="Calibri" panose="020F0502020204030204" pitchFamily="34" charset="0"/>
              </a:rPr>
              <a:t>“Carbon finance should aim beyond climate impact only and be a transformational engine to sustainable development. The new principles will drive more much needed funding into impactful climate projects across the world, particularly important for emerging economies where it must deliver a plethora of social benefits combined with the environmental impacts” </a:t>
            </a:r>
            <a:r>
              <a:rPr lang="en-GB" sz="1500" dirty="0" err="1">
                <a:effectLst/>
                <a:latin typeface="Goudy Old Style" panose="02020502050305020303" pitchFamily="18" charset="0"/>
                <a:ea typeface="Calibri" panose="020F0502020204030204" pitchFamily="34" charset="0"/>
              </a:rPr>
              <a:t>Ecosecurities</a:t>
            </a:r>
            <a:r>
              <a:rPr lang="en-GB" sz="1500" dirty="0">
                <a:effectLst/>
                <a:latin typeface="Goudy Old Style" panose="02020502050305020303" pitchFamily="18" charset="0"/>
                <a:ea typeface="Calibri" panose="020F0502020204030204" pitchFamily="34" charset="0"/>
              </a:rPr>
              <a:t>/TSVCM commentary</a:t>
            </a:r>
            <a:endParaRPr lang="en-GB" sz="1500" dirty="0">
              <a:latin typeface="Goudy Old Style" panose="02020502050305020303" pitchFamily="18" charset="0"/>
            </a:endParaRPr>
          </a:p>
          <a:p>
            <a:pPr>
              <a:lnSpc>
                <a:spcPct val="90000"/>
              </a:lnSpc>
            </a:pPr>
            <a:r>
              <a:rPr lang="en-GB" sz="1500" dirty="0">
                <a:latin typeface="Goudy Old Style" panose="02020502050305020303" pitchFamily="18" charset="0"/>
              </a:rPr>
              <a:t>Strong plea to TSVCM for ‘Permitted Use’ categories – South Pole</a:t>
            </a:r>
          </a:p>
          <a:p>
            <a:pPr>
              <a:lnSpc>
                <a:spcPct val="90000"/>
              </a:lnSpc>
            </a:pPr>
            <a:r>
              <a:rPr lang="en-GB" sz="1500" dirty="0">
                <a:latin typeface="Goudy Old Style" panose="02020502050305020303" pitchFamily="18" charset="0"/>
              </a:rPr>
              <a:t>Clear examples of ‘Additionality’ being ignored/interpreted – OTC Global corporates making their own judgements e.g., LEAF, Project Vista, </a:t>
            </a:r>
          </a:p>
        </p:txBody>
      </p:sp>
    </p:spTree>
    <p:extLst>
      <p:ext uri="{BB962C8B-B14F-4D97-AF65-F5344CB8AC3E}">
        <p14:creationId xmlns:p14="http://schemas.microsoft.com/office/powerpoint/2010/main" val="293424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C836CD-47B2-4287-AE51-D866B8697A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A50CAC8-10E2-4E31-9995-4EF170513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06" y="0"/>
            <a:ext cx="5426844"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F6BE9E-BD0C-4B36-99C7-858DC73C40DE}"/>
              </a:ext>
            </a:extLst>
          </p:cNvPr>
          <p:cNvSpPr>
            <a:spLocks noGrp="1"/>
          </p:cNvSpPr>
          <p:nvPr>
            <p:ph type="title"/>
          </p:nvPr>
        </p:nvSpPr>
        <p:spPr>
          <a:xfrm>
            <a:off x="797442" y="1371600"/>
            <a:ext cx="3870251" cy="4114800"/>
          </a:xfrm>
        </p:spPr>
        <p:txBody>
          <a:bodyPr anchor="ctr">
            <a:normAutofit/>
          </a:bodyPr>
          <a:lstStyle/>
          <a:p>
            <a:pPr algn="ctr"/>
            <a:r>
              <a:rPr lang="en-GB">
                <a:solidFill>
                  <a:schemeClr val="bg1"/>
                </a:solidFill>
              </a:rPr>
              <a:t>Emtec Background</a:t>
            </a:r>
          </a:p>
        </p:txBody>
      </p:sp>
      <p:sp>
        <p:nvSpPr>
          <p:cNvPr id="3" name="Content Placeholder 2">
            <a:extLst>
              <a:ext uri="{FF2B5EF4-FFF2-40B4-BE49-F238E27FC236}">
                <a16:creationId xmlns:a16="http://schemas.microsoft.com/office/drawing/2014/main" id="{B243D5F5-4A8C-4207-B4A5-DA3E05A5BFDE}"/>
              </a:ext>
            </a:extLst>
          </p:cNvPr>
          <p:cNvSpPr>
            <a:spLocks noGrp="1"/>
          </p:cNvSpPr>
          <p:nvPr>
            <p:ph idx="1"/>
          </p:nvPr>
        </p:nvSpPr>
        <p:spPr>
          <a:xfrm>
            <a:off x="6096000" y="568842"/>
            <a:ext cx="5426845" cy="5773479"/>
          </a:xfrm>
        </p:spPr>
        <p:txBody>
          <a:bodyPr anchor="ctr">
            <a:normAutofit/>
          </a:bodyPr>
          <a:lstStyle/>
          <a:p>
            <a:r>
              <a:rPr lang="en-GB" dirty="0"/>
              <a:t>UK Technology SME, Based at Exeter Science Park, founded 2017</a:t>
            </a:r>
          </a:p>
          <a:p>
            <a:r>
              <a:rPr lang="en-GB" dirty="0"/>
              <a:t>Developed unique telematics-based methodology that measures vehicle carbon emissions in real time. Measurement solution is featured as a case study on National Physical Laboratory website</a:t>
            </a:r>
          </a:p>
          <a:p>
            <a:r>
              <a:rPr lang="en-GB" dirty="0"/>
              <a:t>Winner of two Innovate UK Grants</a:t>
            </a:r>
          </a:p>
          <a:p>
            <a:r>
              <a:rPr lang="en-GB" dirty="0"/>
              <a:t>Consultancy Group member of Mark Carney’s Taskforce for Scaling Voluntary Carbon Markets (TSVCM)</a:t>
            </a:r>
          </a:p>
          <a:p>
            <a:r>
              <a:rPr lang="en-GB" dirty="0" err="1"/>
              <a:t>Emtec</a:t>
            </a:r>
            <a:r>
              <a:rPr lang="en-GB" dirty="0"/>
              <a:t> is not a Financial Adviser or source of Financial Capital </a:t>
            </a:r>
          </a:p>
        </p:txBody>
      </p:sp>
    </p:spTree>
    <p:extLst>
      <p:ext uri="{BB962C8B-B14F-4D97-AF65-F5344CB8AC3E}">
        <p14:creationId xmlns:p14="http://schemas.microsoft.com/office/powerpoint/2010/main" val="154242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E0358-5633-42FD-A54F-1D0A022E020A}"/>
              </a:ext>
            </a:extLst>
          </p:cNvPr>
          <p:cNvSpPr>
            <a:spLocks noGrp="1"/>
          </p:cNvSpPr>
          <p:nvPr>
            <p:ph type="title"/>
          </p:nvPr>
        </p:nvSpPr>
        <p:spPr>
          <a:xfrm>
            <a:off x="685800" y="1371600"/>
            <a:ext cx="2742028" cy="4114800"/>
          </a:xfrm>
        </p:spPr>
        <p:txBody>
          <a:bodyPr anchor="ctr">
            <a:normAutofit/>
          </a:bodyPr>
          <a:lstStyle/>
          <a:p>
            <a:pPr algn="ctr"/>
            <a:r>
              <a:rPr lang="en-GB" dirty="0">
                <a:solidFill>
                  <a:schemeClr val="bg2"/>
                </a:solidFill>
              </a:rPr>
              <a:t>Agenda</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E750E5-BCE9-4EA7-8AE9-10814BEB69B6}"/>
              </a:ext>
            </a:extLst>
          </p:cNvPr>
          <p:cNvSpPr>
            <a:spLocks noGrp="1"/>
          </p:cNvSpPr>
          <p:nvPr>
            <p:ph idx="1"/>
          </p:nvPr>
        </p:nvSpPr>
        <p:spPr>
          <a:xfrm>
            <a:off x="5318672" y="1371600"/>
            <a:ext cx="5631357" cy="4364666"/>
          </a:xfrm>
        </p:spPr>
        <p:txBody>
          <a:bodyPr anchor="ctr">
            <a:normAutofit fontScale="32500" lnSpcReduction="20000"/>
          </a:bodyPr>
          <a:lstStyle/>
          <a:p>
            <a:pPr marL="0" indent="0">
              <a:lnSpc>
                <a:spcPct val="90000"/>
              </a:lnSpc>
              <a:buNone/>
            </a:pPr>
            <a:endParaRPr lang="en-GB" sz="2000" dirty="0"/>
          </a:p>
          <a:p>
            <a:pPr marL="0" indent="0">
              <a:lnSpc>
                <a:spcPct val="90000"/>
              </a:lnSpc>
              <a:buNone/>
            </a:pPr>
            <a:r>
              <a:rPr lang="en-GB" sz="2000" dirty="0"/>
              <a:t> </a:t>
            </a:r>
          </a:p>
          <a:p>
            <a:pPr>
              <a:lnSpc>
                <a:spcPct val="90000"/>
              </a:lnSpc>
              <a:buFont typeface="Wingdings" panose="05000000000000000000" pitchFamily="2" charset="2"/>
              <a:buChar char="Ø"/>
            </a:pPr>
            <a:endParaRPr lang="en-GB" sz="2000" dirty="0"/>
          </a:p>
          <a:p>
            <a:pPr>
              <a:lnSpc>
                <a:spcPct val="90000"/>
              </a:lnSpc>
              <a:buFont typeface="Wingdings" panose="05000000000000000000" pitchFamily="2" charset="2"/>
              <a:buChar char="Ø"/>
            </a:pPr>
            <a:endParaRPr lang="en-GB" sz="2000" dirty="0"/>
          </a:p>
          <a:p>
            <a:pPr>
              <a:lnSpc>
                <a:spcPct val="90000"/>
              </a:lnSpc>
              <a:buFont typeface="Wingdings" panose="05000000000000000000" pitchFamily="2" charset="2"/>
              <a:buChar char="Ø"/>
            </a:pPr>
            <a:endParaRPr lang="en-GB" sz="2000" dirty="0"/>
          </a:p>
          <a:p>
            <a:pPr>
              <a:lnSpc>
                <a:spcPct val="90000"/>
              </a:lnSpc>
              <a:buFont typeface="Wingdings" panose="05000000000000000000" pitchFamily="2" charset="2"/>
              <a:buChar char="Ø"/>
            </a:pPr>
            <a:endParaRPr lang="en-GB" sz="2000" dirty="0"/>
          </a:p>
          <a:p>
            <a:pPr>
              <a:lnSpc>
                <a:spcPct val="90000"/>
              </a:lnSpc>
              <a:buFont typeface="Wingdings" panose="05000000000000000000" pitchFamily="2" charset="2"/>
              <a:buChar char="Ø"/>
            </a:pPr>
            <a:r>
              <a:rPr lang="en-GB" sz="5900" dirty="0"/>
              <a:t>Voluntary Carbon Markets</a:t>
            </a:r>
          </a:p>
          <a:p>
            <a:pPr>
              <a:lnSpc>
                <a:spcPct val="90000"/>
              </a:lnSpc>
              <a:buFont typeface="Wingdings" panose="05000000000000000000" pitchFamily="2" charset="2"/>
              <a:buChar char="Ø"/>
            </a:pPr>
            <a:r>
              <a:rPr lang="en-GB" sz="5900" dirty="0"/>
              <a:t>TSVCM – Focus &amp; Methodologies</a:t>
            </a:r>
          </a:p>
          <a:p>
            <a:pPr>
              <a:lnSpc>
                <a:spcPct val="90000"/>
              </a:lnSpc>
              <a:buFont typeface="Wingdings" panose="05000000000000000000" pitchFamily="2" charset="2"/>
              <a:buChar char="Ø"/>
            </a:pPr>
            <a:r>
              <a:rPr lang="en-GB" sz="5900" dirty="0"/>
              <a:t>Insetting Study &amp; Definition 2015</a:t>
            </a:r>
          </a:p>
          <a:p>
            <a:pPr>
              <a:lnSpc>
                <a:spcPct val="90000"/>
              </a:lnSpc>
              <a:buFont typeface="Wingdings" panose="05000000000000000000" pitchFamily="2" charset="2"/>
              <a:buChar char="Ø"/>
            </a:pPr>
            <a:r>
              <a:rPr lang="en-GB" sz="5900" dirty="0"/>
              <a:t>International Platform for Insetting 2021</a:t>
            </a:r>
          </a:p>
          <a:p>
            <a:pPr>
              <a:lnSpc>
                <a:spcPct val="90000"/>
              </a:lnSpc>
              <a:buFont typeface="Wingdings" panose="05000000000000000000" pitchFamily="2" charset="2"/>
              <a:buChar char="Ø"/>
            </a:pPr>
            <a:r>
              <a:rPr lang="en-GB" sz="5900" dirty="0"/>
              <a:t>World Resources Institute Carbon Credits Overview</a:t>
            </a:r>
          </a:p>
          <a:p>
            <a:pPr>
              <a:lnSpc>
                <a:spcPct val="90000"/>
              </a:lnSpc>
              <a:buFont typeface="Wingdings" panose="05000000000000000000" pitchFamily="2" charset="2"/>
              <a:buChar char="Ø"/>
            </a:pPr>
            <a:r>
              <a:rPr lang="en-GB" sz="5900" dirty="0"/>
              <a:t>CORSIA – an Opportunity?</a:t>
            </a:r>
          </a:p>
          <a:p>
            <a:pPr>
              <a:lnSpc>
                <a:spcPct val="90000"/>
              </a:lnSpc>
              <a:buFont typeface="Wingdings" panose="05000000000000000000" pitchFamily="2" charset="2"/>
              <a:buChar char="Ø"/>
            </a:pPr>
            <a:r>
              <a:rPr lang="en-GB" sz="5900" dirty="0"/>
              <a:t>Carbon Credits &amp; ‘Patient Capital’</a:t>
            </a:r>
          </a:p>
          <a:p>
            <a:pPr>
              <a:lnSpc>
                <a:spcPct val="90000"/>
              </a:lnSpc>
              <a:buFont typeface="Wingdings" panose="05000000000000000000" pitchFamily="2" charset="2"/>
              <a:buChar char="Ø"/>
            </a:pPr>
            <a:r>
              <a:rPr lang="en-GB" sz="5900" dirty="0" err="1"/>
              <a:t>Emtec</a:t>
            </a:r>
            <a:r>
              <a:rPr lang="en-GB" sz="5900" dirty="0"/>
              <a:t> Case Study</a:t>
            </a:r>
          </a:p>
          <a:p>
            <a:pPr>
              <a:lnSpc>
                <a:spcPct val="90000"/>
              </a:lnSpc>
              <a:buFont typeface="Wingdings" panose="05000000000000000000" pitchFamily="2" charset="2"/>
              <a:buChar char="Ø"/>
            </a:pPr>
            <a:r>
              <a:rPr lang="en-GB" sz="5900" dirty="0"/>
              <a:t>Questions?</a:t>
            </a:r>
          </a:p>
          <a:p>
            <a:pPr marL="0" indent="0">
              <a:lnSpc>
                <a:spcPct val="90000"/>
              </a:lnSpc>
              <a:buNone/>
            </a:pPr>
            <a:endParaRPr lang="en-GB" sz="2000" dirty="0"/>
          </a:p>
          <a:p>
            <a:pPr marL="0" indent="0">
              <a:lnSpc>
                <a:spcPct val="90000"/>
              </a:lnSpc>
              <a:buNone/>
            </a:pPr>
            <a:endParaRPr lang="en-GB" sz="2000" dirty="0"/>
          </a:p>
          <a:p>
            <a:pPr marL="0" indent="0">
              <a:lnSpc>
                <a:spcPct val="90000"/>
              </a:lnSpc>
              <a:buNone/>
            </a:pPr>
            <a:endParaRPr lang="en-GB" sz="2000" dirty="0"/>
          </a:p>
          <a:p>
            <a:pPr marL="0" indent="0">
              <a:lnSpc>
                <a:spcPct val="90000"/>
              </a:lnSpc>
              <a:buNone/>
            </a:pPr>
            <a:endParaRPr lang="en-GB" sz="2000" dirty="0"/>
          </a:p>
          <a:p>
            <a:pPr marL="0" indent="0">
              <a:lnSpc>
                <a:spcPct val="90000"/>
              </a:lnSpc>
              <a:buNone/>
            </a:pPr>
            <a:endParaRPr lang="en-GB" sz="2000" dirty="0"/>
          </a:p>
          <a:p>
            <a:pPr marL="0" indent="0">
              <a:lnSpc>
                <a:spcPct val="90000"/>
              </a:lnSpc>
              <a:buNone/>
            </a:pPr>
            <a:endParaRPr lang="en-GB" sz="2000" dirty="0"/>
          </a:p>
          <a:p>
            <a:pPr>
              <a:lnSpc>
                <a:spcPct val="90000"/>
              </a:lnSpc>
            </a:pPr>
            <a:endParaRPr lang="en-GB" sz="2000" dirty="0"/>
          </a:p>
        </p:txBody>
      </p:sp>
    </p:spTree>
    <p:extLst>
      <p:ext uri="{BB962C8B-B14F-4D97-AF65-F5344CB8AC3E}">
        <p14:creationId xmlns:p14="http://schemas.microsoft.com/office/powerpoint/2010/main" val="170551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C836CD-47B2-4287-AE51-D866B8697A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A50CAC8-10E2-4E31-9995-4EF170513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06" y="0"/>
            <a:ext cx="5426844"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85298-D591-419C-8281-E69C6F1ACF8A}"/>
              </a:ext>
            </a:extLst>
          </p:cNvPr>
          <p:cNvSpPr>
            <a:spLocks noGrp="1"/>
          </p:cNvSpPr>
          <p:nvPr>
            <p:ph type="title"/>
          </p:nvPr>
        </p:nvSpPr>
        <p:spPr>
          <a:xfrm>
            <a:off x="797442" y="1371600"/>
            <a:ext cx="3870251" cy="4114800"/>
          </a:xfrm>
        </p:spPr>
        <p:txBody>
          <a:bodyPr anchor="ctr">
            <a:normAutofit/>
          </a:bodyPr>
          <a:lstStyle/>
          <a:p>
            <a:pPr algn="ctr"/>
            <a:r>
              <a:rPr lang="en-GB" dirty="0">
                <a:solidFill>
                  <a:schemeClr val="bg1"/>
                </a:solidFill>
              </a:rPr>
              <a:t>Voluntary Carbon Markets</a:t>
            </a:r>
          </a:p>
        </p:txBody>
      </p:sp>
      <p:sp>
        <p:nvSpPr>
          <p:cNvPr id="3" name="Content Placeholder 2">
            <a:extLst>
              <a:ext uri="{FF2B5EF4-FFF2-40B4-BE49-F238E27FC236}">
                <a16:creationId xmlns:a16="http://schemas.microsoft.com/office/drawing/2014/main" id="{706AC331-05B1-4D53-BC28-21F36193961F}"/>
              </a:ext>
            </a:extLst>
          </p:cNvPr>
          <p:cNvSpPr>
            <a:spLocks noGrp="1"/>
          </p:cNvSpPr>
          <p:nvPr>
            <p:ph idx="1"/>
          </p:nvPr>
        </p:nvSpPr>
        <p:spPr>
          <a:xfrm>
            <a:off x="6096000" y="568842"/>
            <a:ext cx="5426845" cy="5773479"/>
          </a:xfrm>
        </p:spPr>
        <p:txBody>
          <a:bodyPr anchor="ctr">
            <a:normAutofit/>
          </a:bodyPr>
          <a:lstStyle/>
          <a:p>
            <a:pPr marL="0" indent="0">
              <a:buNone/>
            </a:pPr>
            <a:endParaRPr lang="en-GB" dirty="0"/>
          </a:p>
          <a:p>
            <a:r>
              <a:rPr lang="en-GB" dirty="0"/>
              <a:t>Voluntary Carbon Markets – 30 years of primarily Nature-based solutions - $700m 2019 </a:t>
            </a:r>
          </a:p>
          <a:p>
            <a:r>
              <a:rPr lang="en-GB" dirty="0"/>
              <a:t>TSVCM – newly forming ‘industrialised’ market serving global Corporations with High Integrity credits - $100bn per annum by 2030 – “putting billions into the hands of those who can do something about the problems”</a:t>
            </a:r>
          </a:p>
          <a:p>
            <a:r>
              <a:rPr lang="en-GB" dirty="0"/>
              <a:t>Over the Counter (OTC) Corporate trading to continue – Important funding source for local/circular economy process [Insetting rather than Offsetting]</a:t>
            </a:r>
          </a:p>
        </p:txBody>
      </p:sp>
    </p:spTree>
    <p:extLst>
      <p:ext uri="{BB962C8B-B14F-4D97-AF65-F5344CB8AC3E}">
        <p14:creationId xmlns:p14="http://schemas.microsoft.com/office/powerpoint/2010/main" val="136338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A81C1-AB2F-45B4-A63B-EB0148AC231E}"/>
              </a:ext>
            </a:extLst>
          </p:cNvPr>
          <p:cNvSpPr>
            <a:spLocks noGrp="1"/>
          </p:cNvSpPr>
          <p:nvPr>
            <p:ph type="title"/>
          </p:nvPr>
        </p:nvSpPr>
        <p:spPr>
          <a:xfrm>
            <a:off x="1339785" y="596758"/>
            <a:ext cx="9512429" cy="965458"/>
          </a:xfrm>
        </p:spPr>
        <p:txBody>
          <a:bodyPr>
            <a:normAutofit fontScale="90000"/>
          </a:bodyPr>
          <a:lstStyle/>
          <a:p>
            <a:r>
              <a:rPr lang="en-GB" dirty="0" err="1"/>
              <a:t>Tsvcm</a:t>
            </a:r>
            <a:r>
              <a:rPr lang="en-GB" dirty="0"/>
              <a:t> - Focus and Methodologies</a:t>
            </a:r>
          </a:p>
        </p:txBody>
      </p:sp>
      <p:graphicFrame>
        <p:nvGraphicFramePr>
          <p:cNvPr id="6" name="Content Placeholder 2">
            <a:extLst>
              <a:ext uri="{FF2B5EF4-FFF2-40B4-BE49-F238E27FC236}">
                <a16:creationId xmlns:a16="http://schemas.microsoft.com/office/drawing/2014/main" id="{69073963-C241-401C-AA01-AA74F70A4DCE}"/>
              </a:ext>
            </a:extLst>
          </p:cNvPr>
          <p:cNvGraphicFramePr>
            <a:graphicFrameLocks noGrp="1"/>
          </p:cNvGraphicFramePr>
          <p:nvPr>
            <p:ph sz="half" idx="1"/>
            <p:extLst>
              <p:ext uri="{D42A27DB-BD31-4B8C-83A1-F6EECF244321}">
                <p14:modId xmlns:p14="http://schemas.microsoft.com/office/powerpoint/2010/main" val="3508915838"/>
              </p:ext>
            </p:extLst>
          </p:nvPr>
        </p:nvGraphicFramePr>
        <p:xfrm>
          <a:off x="909758" y="2057400"/>
          <a:ext cx="5031521" cy="4119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ADEC2978-EE2F-44CC-BA33-1193206F9AC3}"/>
              </a:ext>
            </a:extLst>
          </p:cNvPr>
          <p:cNvSpPr>
            <a:spLocks noGrp="1"/>
          </p:cNvSpPr>
          <p:nvPr>
            <p:ph sz="half" idx="2"/>
          </p:nvPr>
        </p:nvSpPr>
        <p:spPr/>
        <p:txBody>
          <a:bodyPr>
            <a:normAutofit fontScale="92500" lnSpcReduction="20000"/>
          </a:bodyPr>
          <a:lstStyle/>
          <a:p>
            <a:r>
              <a:rPr lang="en-GB" dirty="0"/>
              <a:t>15 Independent Standards (e.g., VCS, Gold Standard)</a:t>
            </a:r>
          </a:p>
          <a:p>
            <a:r>
              <a:rPr lang="en-GB" dirty="0"/>
              <a:t>4 Key Offset types (see Left)</a:t>
            </a:r>
          </a:p>
          <a:p>
            <a:r>
              <a:rPr lang="en-GB" dirty="0"/>
              <a:t>12 Methodology types (Pareto-based)</a:t>
            </a:r>
          </a:p>
          <a:p>
            <a:r>
              <a:rPr lang="en-GB" dirty="0"/>
              <a:t>100+ Methodologies in total (including CDM)</a:t>
            </a:r>
          </a:p>
          <a:p>
            <a:r>
              <a:rPr lang="en-GB" dirty="0"/>
              <a:t>10,000+ Projects over past 30 years</a:t>
            </a:r>
          </a:p>
          <a:p>
            <a:r>
              <a:rPr lang="en-GB" dirty="0"/>
              <a:t>Exponential increase in projects now needed with 2/3rds of funds likely to be NBS focused</a:t>
            </a:r>
          </a:p>
          <a:p>
            <a:r>
              <a:rPr lang="en-GB" dirty="0"/>
              <a:t>Historically these are North/South transactions</a:t>
            </a:r>
          </a:p>
        </p:txBody>
      </p:sp>
    </p:spTree>
    <p:extLst>
      <p:ext uri="{BB962C8B-B14F-4D97-AF65-F5344CB8AC3E}">
        <p14:creationId xmlns:p14="http://schemas.microsoft.com/office/powerpoint/2010/main" val="372236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0F634A-C551-4528-8FE8-574F58357726}"/>
              </a:ext>
            </a:extLst>
          </p:cNvPr>
          <p:cNvSpPr>
            <a:spLocks noGrp="1"/>
          </p:cNvSpPr>
          <p:nvPr>
            <p:ph type="title"/>
          </p:nvPr>
        </p:nvSpPr>
        <p:spPr>
          <a:xfrm>
            <a:off x="685800" y="1371600"/>
            <a:ext cx="2742028" cy="4114800"/>
          </a:xfrm>
        </p:spPr>
        <p:txBody>
          <a:bodyPr anchor="ctr">
            <a:normAutofit/>
          </a:bodyPr>
          <a:lstStyle/>
          <a:p>
            <a:pPr algn="ctr"/>
            <a:r>
              <a:rPr lang="en-GB" sz="1800" dirty="0" err="1">
                <a:solidFill>
                  <a:schemeClr val="bg2"/>
                </a:solidFill>
              </a:rPr>
              <a:t>ICROa</a:t>
            </a:r>
            <a:r>
              <a:rPr lang="en-GB" sz="1800" dirty="0">
                <a:solidFill>
                  <a:schemeClr val="bg2"/>
                </a:solidFill>
              </a:rPr>
              <a:t>/Bristol Uni ‘Insetting’ Study and Definition</a:t>
            </a:r>
            <a:br>
              <a:rPr lang="en-GB" sz="1800" dirty="0">
                <a:solidFill>
                  <a:schemeClr val="bg2"/>
                </a:solidFill>
              </a:rPr>
            </a:br>
            <a:r>
              <a:rPr lang="en-GB" sz="1800" dirty="0">
                <a:solidFill>
                  <a:schemeClr val="bg2"/>
                </a:solidFill>
              </a:rPr>
              <a:t>2015/16</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5FDA26-63FD-4DD1-B29C-F1CF38C2D870}"/>
              </a:ext>
            </a:extLst>
          </p:cNvPr>
          <p:cNvSpPr>
            <a:spLocks noGrp="1"/>
          </p:cNvSpPr>
          <p:nvPr>
            <p:ph idx="1"/>
          </p:nvPr>
        </p:nvSpPr>
        <p:spPr>
          <a:xfrm>
            <a:off x="5310963" y="1270591"/>
            <a:ext cx="5631357" cy="4364666"/>
          </a:xfrm>
        </p:spPr>
        <p:txBody>
          <a:bodyPr anchor="ctr">
            <a:normAutofit/>
          </a:bodyPr>
          <a:lstStyle/>
          <a:p>
            <a:pPr marL="0" indent="0">
              <a:lnSpc>
                <a:spcPct val="90000"/>
              </a:lnSpc>
              <a:buNone/>
            </a:pPr>
            <a:endParaRPr lang="en-GB" sz="1800" b="0" i="0" dirty="0">
              <a:solidFill>
                <a:srgbClr val="666666"/>
              </a:solidFill>
              <a:effectLst/>
              <a:latin typeface="Roboto" panose="02000000000000000000" pitchFamily="2" charset="0"/>
            </a:endParaRPr>
          </a:p>
          <a:p>
            <a:pPr marL="0" marR="0" lvl="0" indent="0" algn="l" defTabSz="914400" rtl="0" eaLnBrk="1" fontAlgn="auto" latinLnBrk="0" hangingPunct="1">
              <a:lnSpc>
                <a:spcPct val="90000"/>
              </a:lnSpc>
              <a:spcBef>
                <a:spcPts val="1000"/>
              </a:spcBef>
              <a:spcAft>
                <a:spcPts val="0"/>
              </a:spcAft>
              <a:buClrTx/>
              <a:buSzPct val="70000"/>
              <a:buFont typeface="Arial" panose="020B0604020202020204" pitchFamily="34" charset="0"/>
              <a:buNone/>
              <a:tabLst/>
              <a:defRPr/>
            </a:pPr>
            <a:r>
              <a:rPr kumimoji="0" lang="en-GB"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Insetting </a:t>
            </a:r>
            <a:r>
              <a:rPr kumimoji="0" lang="en-GB"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 a direct extension from </a:t>
            </a:r>
            <a:r>
              <a:rPr kumimoji="0" lang="en-GB"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Offsetting</a:t>
            </a:r>
            <a:r>
              <a:rPr kumimoji="0" lang="en-GB"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p>
            <a:pPr marL="0" marR="0" lvl="0" indent="0" algn="l" defTabSz="914400" rtl="0" eaLnBrk="1" fontAlgn="auto" latinLnBrk="0" hangingPunct="1">
              <a:lnSpc>
                <a:spcPct val="90000"/>
              </a:lnSpc>
              <a:spcBef>
                <a:spcPts val="1000"/>
              </a:spcBef>
              <a:spcAft>
                <a:spcPts val="0"/>
              </a:spcAft>
              <a:buClrTx/>
              <a:buSzPct val="70000"/>
              <a:buFont typeface="Arial" panose="020B0604020202020204" pitchFamily="34" charset="0"/>
              <a:buNone/>
              <a:tabLst/>
              <a:defRPr/>
            </a:pPr>
            <a:r>
              <a:rPr kumimoji="0" lang="en-GB"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Insetting – Developing carbon offset projects within a company’s own supply chain and supply chain communities</a:t>
            </a:r>
          </a:p>
          <a:p>
            <a:pPr marL="0" indent="0">
              <a:lnSpc>
                <a:spcPct val="90000"/>
              </a:lnSpc>
              <a:buNone/>
            </a:pPr>
            <a:endParaRPr lang="en-GB" sz="1800" dirty="0">
              <a:solidFill>
                <a:srgbClr val="666666"/>
              </a:solidFill>
              <a:latin typeface="Roboto" panose="02000000000000000000" pitchFamily="2" charset="0"/>
            </a:endParaRPr>
          </a:p>
          <a:p>
            <a:pPr marL="0" indent="0">
              <a:lnSpc>
                <a:spcPct val="90000"/>
              </a:lnSpc>
              <a:buNone/>
            </a:pPr>
            <a:r>
              <a:rPr lang="en-GB" sz="1800" b="0" i="0" dirty="0">
                <a:solidFill>
                  <a:srgbClr val="666666"/>
                </a:solidFill>
                <a:effectLst/>
                <a:latin typeface="Roboto" panose="02000000000000000000" pitchFamily="2" charset="0"/>
              </a:rPr>
              <a:t>The</a:t>
            </a:r>
            <a:r>
              <a:rPr lang="en-GB" sz="1800" b="1" i="0" dirty="0">
                <a:solidFill>
                  <a:srgbClr val="767676"/>
                </a:solidFill>
                <a:effectLst/>
                <a:latin typeface="Roboto" panose="02000000000000000000" pitchFamily="2" charset="0"/>
              </a:rPr>
              <a:t> International Carbon Reduction</a:t>
            </a:r>
            <a:r>
              <a:rPr lang="en-GB" sz="1800" b="0" i="0" dirty="0">
                <a:solidFill>
                  <a:srgbClr val="666666"/>
                </a:solidFill>
                <a:effectLst/>
                <a:latin typeface="Roboto" panose="02000000000000000000" pitchFamily="2" charset="0"/>
              </a:rPr>
              <a:t> and Offset Alliance</a:t>
            </a:r>
            <a:r>
              <a:rPr lang="en-GB" sz="1800" b="1" i="0" dirty="0">
                <a:solidFill>
                  <a:srgbClr val="767676"/>
                </a:solidFill>
                <a:effectLst/>
                <a:latin typeface="Roboto" panose="02000000000000000000" pitchFamily="2" charset="0"/>
              </a:rPr>
              <a:t> (ICROA)</a:t>
            </a:r>
            <a:r>
              <a:rPr lang="en-GB" sz="1800" b="0" i="0" dirty="0">
                <a:solidFill>
                  <a:srgbClr val="666666"/>
                </a:solidFill>
                <a:effectLst/>
                <a:latin typeface="Roboto" panose="02000000000000000000" pitchFamily="2" charset="0"/>
              </a:rPr>
              <a:t> is a non-profit organisation made up of the leading carbon reduction and offset providers in the voluntary carbon markets.</a:t>
            </a:r>
          </a:p>
          <a:p>
            <a:pPr marL="0" indent="0">
              <a:lnSpc>
                <a:spcPct val="90000"/>
              </a:lnSpc>
              <a:buNone/>
            </a:pPr>
            <a:r>
              <a:rPr lang="en-GB" sz="1800" dirty="0">
                <a:solidFill>
                  <a:srgbClr val="666666"/>
                </a:solidFill>
                <a:latin typeface="Roboto" panose="02000000000000000000" pitchFamily="2" charset="0"/>
              </a:rPr>
              <a:t>ICROA is part of the governance structure of the newly forming Taskforce Market</a:t>
            </a:r>
            <a:endParaRPr lang="en-GB" sz="1800" dirty="0"/>
          </a:p>
        </p:txBody>
      </p:sp>
    </p:spTree>
    <p:extLst>
      <p:ext uri="{BB962C8B-B14F-4D97-AF65-F5344CB8AC3E}">
        <p14:creationId xmlns:p14="http://schemas.microsoft.com/office/powerpoint/2010/main" val="210957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73BF-F0D8-4C6F-81B0-1282FD2483D1}"/>
              </a:ext>
            </a:extLst>
          </p:cNvPr>
          <p:cNvSpPr txBox="1">
            <a:spLocks/>
          </p:cNvSpPr>
          <p:nvPr/>
        </p:nvSpPr>
        <p:spPr>
          <a:xfrm>
            <a:off x="1433423" y="-1"/>
            <a:ext cx="3252877" cy="996481"/>
          </a:xfrm>
          <a:prstGeom prst="rect">
            <a:avLst/>
          </a:prstGeom>
        </p:spPr>
        <p:txBody>
          <a:bodyPr anchor="ctr">
            <a:normAutofit/>
          </a:bodyPr>
          <a:lstStyle>
            <a:lvl1pPr algn="l" defTabSz="9144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ZA" dirty="0"/>
              <a:t>What is Insetting?</a:t>
            </a:r>
          </a:p>
        </p:txBody>
      </p:sp>
      <p:sp>
        <p:nvSpPr>
          <p:cNvPr id="3" name="TextBox 2">
            <a:extLst>
              <a:ext uri="{FF2B5EF4-FFF2-40B4-BE49-F238E27FC236}">
                <a16:creationId xmlns:a16="http://schemas.microsoft.com/office/drawing/2014/main" id="{0899EA94-31E1-4E6E-BCA5-C7F4D304B4F5}"/>
              </a:ext>
            </a:extLst>
          </p:cNvPr>
          <p:cNvSpPr txBox="1"/>
          <p:nvPr/>
        </p:nvSpPr>
        <p:spPr>
          <a:xfrm>
            <a:off x="4886325" y="126265"/>
            <a:ext cx="6957743" cy="830997"/>
          </a:xfrm>
          <a:prstGeom prst="rect">
            <a:avLst/>
          </a:prstGeom>
          <a:noFill/>
        </p:spPr>
        <p:txBody>
          <a:bodyPr wrap="square" rtlCol="0">
            <a:spAutoFit/>
          </a:bodyPr>
          <a:lstStyle/>
          <a:p>
            <a:r>
              <a:rPr lang="en-ZA" sz="1600" dirty="0"/>
              <a:t>Insetting projects are interventions along a company’s value chain that are designed to generate GHG emissions reductions and carbon storage, and at the same time create positive impacts for communities, landscapes and ecosystems. </a:t>
            </a:r>
          </a:p>
        </p:txBody>
      </p:sp>
      <p:pic>
        <p:nvPicPr>
          <p:cNvPr id="4" name="Picture 3">
            <a:extLst>
              <a:ext uri="{FF2B5EF4-FFF2-40B4-BE49-F238E27FC236}">
                <a16:creationId xmlns:a16="http://schemas.microsoft.com/office/drawing/2014/main" id="{0125CBB3-D8F6-4EF4-AC1B-B70BB4B36E5F}"/>
              </a:ext>
            </a:extLst>
          </p:cNvPr>
          <p:cNvPicPr>
            <a:picLocks noChangeAspect="1"/>
          </p:cNvPicPr>
          <p:nvPr/>
        </p:nvPicPr>
        <p:blipFill>
          <a:blip r:embed="rId3">
            <a:extLst>
              <a:ext uri="{28A0092B-C50C-407E-A947-70E740481C1C}">
                <a14:useLocalDpi xmlns:a14="http://schemas.microsoft.com/office/drawing/2010/main"/>
              </a:ext>
            </a:extLst>
          </a:blip>
          <a:srcRect/>
          <a:stretch/>
        </p:blipFill>
        <p:spPr>
          <a:xfrm>
            <a:off x="1721994" y="1056332"/>
            <a:ext cx="9307956" cy="4881223"/>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0F7044D4-B4B0-470D-BC93-2A7CB31488E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68531" y="2336657"/>
            <a:ext cx="5926740" cy="4334826"/>
          </a:xfrm>
          <a:prstGeom prst="rect">
            <a:avLst/>
          </a:prstGeom>
        </p:spPr>
      </p:pic>
      <p:pic>
        <p:nvPicPr>
          <p:cNvPr id="6" name="Picture 5" descr="A close up of a logo&#10;&#10;Description automatically generated">
            <a:extLst>
              <a:ext uri="{FF2B5EF4-FFF2-40B4-BE49-F238E27FC236}">
                <a16:creationId xmlns:a16="http://schemas.microsoft.com/office/drawing/2014/main" id="{58880FD5-19C7-4CB6-8889-5D36E1C9771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23951" y="436704"/>
            <a:ext cx="7087992" cy="3258169"/>
          </a:xfrm>
          <a:prstGeom prst="rect">
            <a:avLst/>
          </a:prstGeom>
        </p:spPr>
      </p:pic>
      <p:pic>
        <p:nvPicPr>
          <p:cNvPr id="7" name="Picture 6" descr="A close up of a logo&#10;&#10;Description automatically generated">
            <a:extLst>
              <a:ext uri="{FF2B5EF4-FFF2-40B4-BE49-F238E27FC236}">
                <a16:creationId xmlns:a16="http://schemas.microsoft.com/office/drawing/2014/main" id="{3D2D9691-F7E8-4433-B62D-DDDB0B3F728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28701" y="2734294"/>
            <a:ext cx="5260239" cy="4088733"/>
          </a:xfrm>
          <a:prstGeom prst="rect">
            <a:avLst/>
          </a:prstGeom>
        </p:spPr>
      </p:pic>
    </p:spTree>
    <p:extLst>
      <p:ext uri="{BB962C8B-B14F-4D97-AF65-F5344CB8AC3E}">
        <p14:creationId xmlns:p14="http://schemas.microsoft.com/office/powerpoint/2010/main" val="191691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50"/>
                                        <p:tgtEl>
                                          <p:spTgt spid="5"/>
                                        </p:tgtEl>
                                      </p:cBhvr>
                                    </p:animEffect>
                                  </p:childTnLst>
                                </p:cTn>
                              </p:par>
                            </p:childTnLst>
                          </p:cTn>
                        </p:par>
                        <p:par>
                          <p:cTn id="12" fill="hold">
                            <p:stCondLst>
                              <p:cond delay="75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2CCB60-50C2-400C-9D17-E58A1983FEA4}"/>
              </a:ext>
            </a:extLst>
          </p:cNvPr>
          <p:cNvSpPr>
            <a:spLocks noGrp="1"/>
          </p:cNvSpPr>
          <p:nvPr>
            <p:ph type="title"/>
          </p:nvPr>
        </p:nvSpPr>
        <p:spPr>
          <a:xfrm>
            <a:off x="685800" y="1371600"/>
            <a:ext cx="2742028" cy="4114800"/>
          </a:xfrm>
        </p:spPr>
        <p:txBody>
          <a:bodyPr anchor="ctr">
            <a:normAutofit/>
          </a:bodyPr>
          <a:lstStyle/>
          <a:p>
            <a:pPr algn="ctr"/>
            <a:r>
              <a:rPr lang="en-GB" sz="2000" dirty="0">
                <a:solidFill>
                  <a:schemeClr val="bg2"/>
                </a:solidFill>
              </a:rPr>
              <a:t>World Resources Institute extracts April 2021</a:t>
            </a:r>
          </a:p>
        </p:txBody>
      </p:sp>
      <p:sp>
        <p:nvSpPr>
          <p:cNvPr id="14"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E02AFF-43AD-43C6-867F-597C7578397F}"/>
              </a:ext>
            </a:extLst>
          </p:cNvPr>
          <p:cNvSpPr>
            <a:spLocks noGrp="1"/>
          </p:cNvSpPr>
          <p:nvPr>
            <p:ph idx="1"/>
          </p:nvPr>
        </p:nvSpPr>
        <p:spPr>
          <a:xfrm>
            <a:off x="5310963" y="1270591"/>
            <a:ext cx="5631357" cy="4364666"/>
          </a:xfrm>
        </p:spPr>
        <p:txBody>
          <a:bodyPr anchor="ctr">
            <a:normAutofit/>
          </a:bodyPr>
          <a:lstStyle/>
          <a:p>
            <a:pPr marL="0" indent="0" algn="l">
              <a:buNone/>
            </a:pPr>
            <a:r>
              <a:rPr lang="en-GB" sz="1600" b="0" i="0" dirty="0">
                <a:solidFill>
                  <a:srgbClr val="1A1919"/>
                </a:solidFill>
                <a:effectLst/>
                <a:latin typeface="adobe-caslon-pro"/>
              </a:rPr>
              <a:t>But climate ambition overall, and thus demand for REDD+ credits, has yet to materialize at scale. We now stand on the threshold of ramping up that ambition</a:t>
            </a:r>
            <a:r>
              <a:rPr lang="en-GB" sz="1200" b="0" i="0" dirty="0">
                <a:solidFill>
                  <a:srgbClr val="1A1919"/>
                </a:solidFill>
                <a:effectLst/>
                <a:latin typeface="adobe-caslon-pro"/>
              </a:rPr>
              <a:t>. </a:t>
            </a:r>
            <a:r>
              <a:rPr lang="en-GB" sz="1600" b="0" i="0" dirty="0">
                <a:solidFill>
                  <a:srgbClr val="1A1919"/>
                </a:solidFill>
                <a:effectLst/>
                <a:latin typeface="adobe-caslon-pro"/>
              </a:rPr>
              <a:t>Ensuring a positive outcome requires observing two overarching principles concerning the demand and supply of credits.</a:t>
            </a:r>
          </a:p>
          <a:p>
            <a:pPr algn="l">
              <a:buFont typeface="+mj-lt"/>
              <a:buAutoNum type="arabicPeriod"/>
            </a:pPr>
            <a:r>
              <a:rPr lang="en-GB" sz="1600" b="1" i="0" dirty="0">
                <a:solidFill>
                  <a:srgbClr val="1A1919"/>
                </a:solidFill>
                <a:effectLst/>
                <a:latin typeface="acumin-pro-semi-condensed"/>
              </a:rPr>
              <a:t>Demand for Credits</a:t>
            </a:r>
            <a:r>
              <a:rPr lang="en-GB" sz="1600" b="0" i="0" dirty="0">
                <a:solidFill>
                  <a:srgbClr val="1A1919"/>
                </a:solidFill>
                <a:effectLst/>
                <a:latin typeface="acumin-pro-semi-condensed"/>
              </a:rPr>
              <a:t>: Carbon credits must not provide a corporation with an incentive or excuse to delay emission reductions within its own operations and value chain. Offsets must enhance, not dilute, the pace of emissions reduction.</a:t>
            </a:r>
          </a:p>
          <a:p>
            <a:pPr algn="l">
              <a:buFont typeface="+mj-lt"/>
              <a:buAutoNum type="arabicPeriod"/>
            </a:pPr>
            <a:r>
              <a:rPr lang="en-GB" sz="1600" b="1" i="0" dirty="0">
                <a:solidFill>
                  <a:srgbClr val="1A1919"/>
                </a:solidFill>
                <a:effectLst/>
                <a:latin typeface="acumin-pro-semi-condensed"/>
              </a:rPr>
              <a:t>Supply of Credits</a:t>
            </a:r>
            <a:r>
              <a:rPr lang="en-GB" sz="1600" b="0" i="0" dirty="0">
                <a:solidFill>
                  <a:srgbClr val="1A1919"/>
                </a:solidFill>
                <a:effectLst/>
                <a:latin typeface="acumin-pro-semi-condensed"/>
              </a:rPr>
              <a:t>: Investments must be ecologically and socially sustainable and must meet a set of standards ensuring integrity — in terms of Paris-aligned levels of ambition, additionality, permanence, and avoidance of leakage and double counting.</a:t>
            </a:r>
          </a:p>
          <a:p>
            <a:pPr>
              <a:lnSpc>
                <a:spcPct val="90000"/>
              </a:lnSpc>
            </a:pPr>
            <a:endParaRPr lang="en-GB" sz="2000" dirty="0"/>
          </a:p>
        </p:txBody>
      </p:sp>
    </p:spTree>
    <p:extLst>
      <p:ext uri="{BB962C8B-B14F-4D97-AF65-F5344CB8AC3E}">
        <p14:creationId xmlns:p14="http://schemas.microsoft.com/office/powerpoint/2010/main" val="70922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2CCB60-50C2-400C-9D17-E58A1983FEA4}"/>
              </a:ext>
            </a:extLst>
          </p:cNvPr>
          <p:cNvSpPr>
            <a:spLocks noGrp="1"/>
          </p:cNvSpPr>
          <p:nvPr>
            <p:ph type="title"/>
          </p:nvPr>
        </p:nvSpPr>
        <p:spPr>
          <a:xfrm>
            <a:off x="685800" y="1371600"/>
            <a:ext cx="2742028" cy="4114800"/>
          </a:xfrm>
        </p:spPr>
        <p:txBody>
          <a:bodyPr anchor="ctr">
            <a:normAutofit/>
          </a:bodyPr>
          <a:lstStyle/>
          <a:p>
            <a:pPr algn="ctr"/>
            <a:r>
              <a:rPr lang="en-GB" sz="2000" dirty="0">
                <a:solidFill>
                  <a:schemeClr val="bg2"/>
                </a:solidFill>
              </a:rPr>
              <a:t>World Resources Institute (</a:t>
            </a:r>
            <a:r>
              <a:rPr lang="en-GB" sz="2000" dirty="0" err="1">
                <a:solidFill>
                  <a:schemeClr val="bg2"/>
                </a:solidFill>
              </a:rPr>
              <a:t>cont</a:t>
            </a:r>
            <a:r>
              <a:rPr lang="en-GB" sz="2000" dirty="0">
                <a:solidFill>
                  <a:schemeClr val="bg2"/>
                </a:solidFill>
              </a:rPr>
              <a:t> ..)</a:t>
            </a:r>
          </a:p>
        </p:txBody>
      </p:sp>
      <p:sp>
        <p:nvSpPr>
          <p:cNvPr id="14"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CE02AFF-43AD-43C6-867F-597C7578397F}"/>
              </a:ext>
            </a:extLst>
          </p:cNvPr>
          <p:cNvSpPr>
            <a:spLocks noGrp="1"/>
          </p:cNvSpPr>
          <p:nvPr>
            <p:ph idx="1"/>
          </p:nvPr>
        </p:nvSpPr>
        <p:spPr>
          <a:xfrm>
            <a:off x="5310963" y="1270591"/>
            <a:ext cx="5631357" cy="4364666"/>
          </a:xfrm>
        </p:spPr>
        <p:txBody>
          <a:bodyPr anchor="ctr">
            <a:normAutofit/>
          </a:bodyPr>
          <a:lstStyle/>
          <a:p>
            <a:pPr>
              <a:lnSpc>
                <a:spcPct val="90000"/>
              </a:lnSpc>
            </a:pPr>
            <a:r>
              <a:rPr lang="en-GB" sz="2000" b="0" i="0" dirty="0">
                <a:solidFill>
                  <a:srgbClr val="1A1919"/>
                </a:solidFill>
                <a:effectLst/>
                <a:latin typeface="adobe-caslon-pro"/>
              </a:rPr>
              <a:t>In the Paris Agreement era, vocabulary from the Kyoto Protocol needs to be left behind; we need a new vocabulary for a new age of aggressive climate action. </a:t>
            </a:r>
          </a:p>
          <a:p>
            <a:pPr>
              <a:lnSpc>
                <a:spcPct val="90000"/>
              </a:lnSpc>
            </a:pPr>
            <a:r>
              <a:rPr lang="en-GB" sz="2000" b="0" i="0" dirty="0">
                <a:solidFill>
                  <a:srgbClr val="1A1919"/>
                </a:solidFill>
                <a:effectLst/>
                <a:latin typeface="adobe-caslon-pro"/>
              </a:rPr>
              <a:t>Among other things, this means that corporations should be permitted to purchase carbon credits only as a supplement to aggressive action within their own operations and value chain — and consistent with science-based targets — </a:t>
            </a:r>
            <a:r>
              <a:rPr lang="en-GB" sz="2000" b="1" i="0" dirty="0">
                <a:solidFill>
                  <a:srgbClr val="1A1919"/>
                </a:solidFill>
                <a:effectLst/>
                <a:latin typeface="adobe-caslon-pro"/>
              </a:rPr>
              <a:t>investing in NBS credits to “counterbalance” their residual emissions as they decarbonize towards zero”.</a:t>
            </a:r>
            <a:endParaRPr lang="en-GB" sz="2000" b="1" dirty="0"/>
          </a:p>
        </p:txBody>
      </p:sp>
    </p:spTree>
    <p:extLst>
      <p:ext uri="{BB962C8B-B14F-4D97-AF65-F5344CB8AC3E}">
        <p14:creationId xmlns:p14="http://schemas.microsoft.com/office/powerpoint/2010/main" val="2617390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F1331-6149-4DBB-91C2-8ED0880987F6}"/>
              </a:ext>
            </a:extLst>
          </p:cNvPr>
          <p:cNvSpPr>
            <a:spLocks noGrp="1"/>
          </p:cNvSpPr>
          <p:nvPr>
            <p:ph type="title"/>
          </p:nvPr>
        </p:nvSpPr>
        <p:spPr>
          <a:xfrm>
            <a:off x="1371599" y="1010097"/>
            <a:ext cx="9486901" cy="1010088"/>
          </a:xfrm>
        </p:spPr>
        <p:txBody>
          <a:bodyPr anchor="b">
            <a:normAutofit/>
          </a:bodyPr>
          <a:lstStyle/>
          <a:p>
            <a:pPr algn="ctr"/>
            <a:r>
              <a:rPr lang="en-GB" dirty="0" err="1"/>
              <a:t>Corsia</a:t>
            </a:r>
            <a:r>
              <a:rPr lang="en-GB" dirty="0"/>
              <a:t> – an Opportunity?</a:t>
            </a:r>
          </a:p>
        </p:txBody>
      </p:sp>
      <p:sp>
        <p:nvSpPr>
          <p:cNvPr id="3" name="Content Placeholder 2">
            <a:extLst>
              <a:ext uri="{FF2B5EF4-FFF2-40B4-BE49-F238E27FC236}">
                <a16:creationId xmlns:a16="http://schemas.microsoft.com/office/drawing/2014/main" id="{B758AFFA-7244-4AF1-AC40-19538BB7DC6C}"/>
              </a:ext>
            </a:extLst>
          </p:cNvPr>
          <p:cNvSpPr>
            <a:spLocks noGrp="1"/>
          </p:cNvSpPr>
          <p:nvPr>
            <p:ph idx="1"/>
          </p:nvPr>
        </p:nvSpPr>
        <p:spPr>
          <a:xfrm>
            <a:off x="1371600" y="2206257"/>
            <a:ext cx="9486901" cy="3540642"/>
          </a:xfrm>
        </p:spPr>
        <p:txBody>
          <a:bodyPr>
            <a:normAutofit/>
          </a:bodyPr>
          <a:lstStyle/>
          <a:p>
            <a:pPr>
              <a:lnSpc>
                <a:spcPct val="90000"/>
              </a:lnSpc>
            </a:pPr>
            <a:r>
              <a:rPr lang="en-GB" sz="2000" b="1" i="0" dirty="0">
                <a:solidFill>
                  <a:srgbClr val="1A1919"/>
                </a:solidFill>
                <a:effectLst/>
                <a:latin typeface="adobe-caslon-pro"/>
              </a:rPr>
              <a:t>The “jurisdictional approach” is gaining traction.</a:t>
            </a:r>
            <a:r>
              <a:rPr lang="en-GB" sz="2000" b="0" i="0" dirty="0">
                <a:solidFill>
                  <a:srgbClr val="1A1919"/>
                </a:solidFill>
                <a:effectLst/>
                <a:latin typeface="adobe-caslon-pro"/>
              </a:rPr>
              <a:t> To date, NBS credits in the voluntary market have only been generated at the project scale. But momentum is growing toward the “jurisdictional approach,” which refers to a “government-led, comprehensive approach to forest and land use across one or more legally defined territories” (e.g., state, country)</a:t>
            </a:r>
            <a:endParaRPr lang="en-GB" sz="2000" b="0" i="0" dirty="0">
              <a:solidFill>
                <a:srgbClr val="1A1919"/>
              </a:solidFill>
              <a:effectLst/>
              <a:latin typeface="acumin-pro-semi-condensed"/>
            </a:endParaRPr>
          </a:p>
          <a:p>
            <a:pPr>
              <a:lnSpc>
                <a:spcPct val="90000"/>
              </a:lnSpc>
            </a:pPr>
            <a:r>
              <a:rPr lang="en-GB" sz="2000" b="0" i="0" dirty="0">
                <a:solidFill>
                  <a:srgbClr val="1A1919"/>
                </a:solidFill>
                <a:effectLst/>
                <a:latin typeface="acumin-pro-semi-condensed"/>
              </a:rPr>
              <a:t>The International Civil Aviation </a:t>
            </a:r>
            <a:r>
              <a:rPr lang="en-GB" sz="2000" i="0" dirty="0">
                <a:solidFill>
                  <a:srgbClr val="1A1919"/>
                </a:solidFill>
                <a:effectLst/>
                <a:latin typeface="acumin-pro-semi-condensed"/>
              </a:rPr>
              <a:t>Organization’s</a:t>
            </a:r>
            <a:r>
              <a:rPr lang="en-GB" sz="2000" b="1" i="0" dirty="0">
                <a:solidFill>
                  <a:srgbClr val="1A1919"/>
                </a:solidFill>
                <a:effectLst/>
                <a:latin typeface="acumin-pro-semi-condensed"/>
              </a:rPr>
              <a:t> “Carbon Offsetting and Reduction Scheme for International Aviation”</a:t>
            </a:r>
            <a:r>
              <a:rPr lang="en-GB" sz="2000" b="0" i="0" dirty="0">
                <a:solidFill>
                  <a:srgbClr val="1A1919"/>
                </a:solidFill>
                <a:effectLst/>
                <a:latin typeface="acumin-pro-semi-condensed"/>
              </a:rPr>
              <a:t> (</a:t>
            </a:r>
            <a:r>
              <a:rPr lang="en-GB" sz="2000" b="0" i="0" u="sng" dirty="0">
                <a:effectLst/>
                <a:latin typeface="acumin-pro-semi-condensed"/>
                <a:hlinkClick r:id="rId3"/>
              </a:rPr>
              <a:t>ICAO CORSIA</a:t>
            </a:r>
            <a:r>
              <a:rPr lang="en-GB" sz="2000" b="0" i="0" dirty="0">
                <a:solidFill>
                  <a:srgbClr val="1A1919"/>
                </a:solidFill>
                <a:effectLst/>
                <a:latin typeface="acumin-pro-semi-condensed"/>
              </a:rPr>
              <a:t>), one of the first sector-wide carbon offsetting programs, has approved </a:t>
            </a:r>
            <a:r>
              <a:rPr lang="en-GB" sz="2000" b="1" i="0" dirty="0">
                <a:solidFill>
                  <a:srgbClr val="1A1919"/>
                </a:solidFill>
                <a:effectLst/>
                <a:latin typeface="acumin-pro-semi-condensed"/>
              </a:rPr>
              <a:t>only</a:t>
            </a:r>
            <a:r>
              <a:rPr lang="en-GB" sz="2000" b="0" i="0" dirty="0">
                <a:solidFill>
                  <a:srgbClr val="1A1919"/>
                </a:solidFill>
                <a:effectLst/>
                <a:latin typeface="acumin-pro-semi-condensed"/>
              </a:rPr>
              <a:t> jurisdictional-scale REDD+ crediting programs as meeting its offset eligibility criteria </a:t>
            </a:r>
            <a:r>
              <a:rPr lang="en-GB" sz="2000" b="1" i="0" dirty="0">
                <a:solidFill>
                  <a:srgbClr val="1A1919"/>
                </a:solidFill>
                <a:effectLst/>
                <a:latin typeface="acumin-pro-semi-condensed"/>
              </a:rPr>
              <a:t>and </a:t>
            </a:r>
            <a:r>
              <a:rPr lang="en-GB" sz="2000" b="1" i="1" dirty="0">
                <a:solidFill>
                  <a:srgbClr val="1A1919"/>
                </a:solidFill>
                <a:effectLst/>
                <a:latin typeface="acumin-pro-semi-condensed"/>
              </a:rPr>
              <a:t>disallows</a:t>
            </a:r>
            <a:r>
              <a:rPr lang="en-GB" sz="2000" b="1" i="0" dirty="0">
                <a:solidFill>
                  <a:srgbClr val="1A1919"/>
                </a:solidFill>
                <a:effectLst/>
                <a:latin typeface="acumin-pro-semi-condensed"/>
              </a:rPr>
              <a:t> project-level </a:t>
            </a:r>
            <a:r>
              <a:rPr lang="en-GB" sz="2000" b="0" i="0" dirty="0">
                <a:solidFill>
                  <a:srgbClr val="1A1919"/>
                </a:solidFill>
                <a:effectLst/>
                <a:latin typeface="acumin-pro-semi-condensed"/>
              </a:rPr>
              <a:t>REDD+ crediting.</a:t>
            </a:r>
          </a:p>
          <a:p>
            <a:pPr lvl="1">
              <a:lnSpc>
                <a:spcPct val="90000"/>
              </a:lnSpc>
            </a:pPr>
            <a:r>
              <a:rPr lang="en-GB" sz="1400" dirty="0">
                <a:hlinkClick r:id="rId4"/>
              </a:rPr>
              <a:t>Corporate Financing of Nature Based Solutions: What Next? | World Resources Institute (wri.org)</a:t>
            </a:r>
            <a:endParaRPr lang="en-GB" sz="1600" dirty="0">
              <a:latin typeface="Goudy Old Style" panose="02020502050305020303" pitchFamily="18" charset="0"/>
            </a:endParaRPr>
          </a:p>
        </p:txBody>
      </p:sp>
    </p:spTree>
    <p:extLst>
      <p:ext uri="{BB962C8B-B14F-4D97-AF65-F5344CB8AC3E}">
        <p14:creationId xmlns:p14="http://schemas.microsoft.com/office/powerpoint/2010/main" val="220526131"/>
      </p:ext>
    </p:extLst>
  </p:cSld>
  <p:clrMapOvr>
    <a:masterClrMapping/>
  </p:clrMapOvr>
</p:sld>
</file>

<file path=ppt/theme/theme1.xml><?xml version="1.0" encoding="utf-8"?>
<a:theme xmlns:a="http://schemas.openxmlformats.org/drawingml/2006/main" name="ClassicFrameVTI">
  <a:themeElements>
    <a:clrScheme name="AnalogousFromDarkSeedLeftStep">
      <a:dk1>
        <a:srgbClr val="000000"/>
      </a:dk1>
      <a:lt1>
        <a:srgbClr val="FFFFFF"/>
      </a:lt1>
      <a:dk2>
        <a:srgbClr val="1C2732"/>
      </a:dk2>
      <a:lt2>
        <a:srgbClr val="F0F3F1"/>
      </a:lt2>
      <a:accent1>
        <a:srgbClr val="C34DB4"/>
      </a:accent1>
      <a:accent2>
        <a:srgbClr val="903BB1"/>
      </a:accent2>
      <a:accent3>
        <a:srgbClr val="704DC3"/>
      </a:accent3>
      <a:accent4>
        <a:srgbClr val="3F4DB3"/>
      </a:accent4>
      <a:accent5>
        <a:srgbClr val="4D8CC3"/>
      </a:accent5>
      <a:accent6>
        <a:srgbClr val="3BACB1"/>
      </a:accent6>
      <a:hlink>
        <a:srgbClr val="3F6EBF"/>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Custom 6">
      <a:dk1>
        <a:srgbClr val="194875"/>
      </a:dk1>
      <a:lt1>
        <a:sysClr val="window" lastClr="FFFFFF"/>
      </a:lt1>
      <a:dk2>
        <a:srgbClr val="4D4D4E"/>
      </a:dk2>
      <a:lt2>
        <a:srgbClr val="F2F2F2"/>
      </a:lt2>
      <a:accent1>
        <a:srgbClr val="194875"/>
      </a:accent1>
      <a:accent2>
        <a:srgbClr val="F7931E"/>
      </a:accent2>
      <a:accent3>
        <a:srgbClr val="0D243B"/>
      </a:accent3>
      <a:accent4>
        <a:srgbClr val="008472"/>
      </a:accent4>
      <a:accent5>
        <a:srgbClr val="00A28C"/>
      </a:accent5>
      <a:accent6>
        <a:srgbClr val="476D91"/>
      </a:accent6>
      <a:hlink>
        <a:srgbClr val="F7931E"/>
      </a:hlink>
      <a:folHlink>
        <a:srgbClr val="0D243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PI-Presentation-template2.potx" id="{97DB76E0-F73E-4088-9FB7-843AC887DEB8}" vid="{F39B24F1-25B6-4969-A92F-35524602F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2545</Words>
  <Application>Microsoft Office PowerPoint</Application>
  <PresentationFormat>Widescreen</PresentationFormat>
  <Paragraphs>129</Paragraphs>
  <Slides>15</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acumin-pro-semi-condensed</vt:lpstr>
      <vt:lpstr>adobe-caslon-pro</vt:lpstr>
      <vt:lpstr>Arial</vt:lpstr>
      <vt:lpstr>Calibri</vt:lpstr>
      <vt:lpstr>Gill Sans MT</vt:lpstr>
      <vt:lpstr>Goudy Old Style</vt:lpstr>
      <vt:lpstr>Roboto</vt:lpstr>
      <vt:lpstr>Wingdings</vt:lpstr>
      <vt:lpstr>ClassicFrameVTI</vt:lpstr>
      <vt:lpstr>Office Theme</vt:lpstr>
      <vt:lpstr> ‘Insetting’ and net zero: opportunities for sub-regional collaboration</vt:lpstr>
      <vt:lpstr>Agenda</vt:lpstr>
      <vt:lpstr>Voluntary Carbon Markets</vt:lpstr>
      <vt:lpstr>Tsvcm - Focus and Methodologies</vt:lpstr>
      <vt:lpstr>ICROa/Bristol Uni ‘Insetting’ Study and Definition 2015/16</vt:lpstr>
      <vt:lpstr>PowerPoint Presentation</vt:lpstr>
      <vt:lpstr>World Resources Institute extracts April 2021</vt:lpstr>
      <vt:lpstr>World Resources Institute (cont ..)</vt:lpstr>
      <vt:lpstr>Corsia – an Opportunity?</vt:lpstr>
      <vt:lpstr>Carbon Credits and “Patient Capital”</vt:lpstr>
      <vt:lpstr>USA Project Example</vt:lpstr>
      <vt:lpstr>Emtec UK Project </vt:lpstr>
      <vt:lpstr>Questions?</vt:lpstr>
      <vt:lpstr>‘Additionality’ – Evolving?</vt:lpstr>
      <vt:lpstr>Emtec Background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Use of Carbon Offset Funds </dc:title>
  <dc:creator>John White</dc:creator>
  <cp:lastModifiedBy>John White</cp:lastModifiedBy>
  <cp:revision>20</cp:revision>
  <dcterms:created xsi:type="dcterms:W3CDTF">2021-07-26T10:49:32Z</dcterms:created>
  <dcterms:modified xsi:type="dcterms:W3CDTF">2021-09-14T13:02:16Z</dcterms:modified>
</cp:coreProperties>
</file>