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57" r:id="rId3"/>
    <p:sldId id="261" r:id="rId4"/>
    <p:sldId id="260" r:id="rId5"/>
    <p:sldId id="265" r:id="rId6"/>
    <p:sldId id="264" r:id="rId7"/>
    <p:sldId id="267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412" autoAdjust="0"/>
  </p:normalViewPr>
  <p:slideViewPr>
    <p:cSldViewPr snapToGrid="0">
      <p:cViewPr varScale="1">
        <p:scale>
          <a:sx n="54" d="100"/>
          <a:sy n="54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B9F8A-16AC-428E-9CDF-1A226517753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91D2B-2963-4263-86C2-3E044EBA1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13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91D2B-2963-4263-86C2-3E044EBA1B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11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cs typeface="Arial"/>
              </a:rPr>
              <a:t>LAEP will cost a borough approximately £150,000 (depending on population size). Currently exploring opportunities for sub regional collaboration to reduce cost, improve efficiency and delivery.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91D2B-2963-4263-86C2-3E044EBA1B7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2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Aware that many boroughs are interested and keen to learn more but </a:t>
            </a:r>
          </a:p>
          <a:p>
            <a:endParaRPr lang="en-GB" dirty="0"/>
          </a:p>
          <a:p>
            <a:r>
              <a:rPr lang="en-GB" dirty="0"/>
              <a:t>Elmbridge, Slough and Spelthorne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91D2B-2963-4263-86C2-3E044EBA1B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5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4437E72-594E-42A3-977C-4FFE3088C31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9188DC3-5B6F-4D23-91D1-2C9040CC0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12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E72-594E-42A3-977C-4FFE3088C31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8DC3-5B6F-4D23-91D1-2C9040CC0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33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E72-594E-42A3-977C-4FFE3088C31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8DC3-5B6F-4D23-91D1-2C9040CC0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69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E72-594E-42A3-977C-4FFE3088C31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8DC3-5B6F-4D23-91D1-2C9040CC0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7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E72-594E-42A3-977C-4FFE3088C31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8DC3-5B6F-4D23-91D1-2C9040CC0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9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E72-594E-42A3-977C-4FFE3088C31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8DC3-5B6F-4D23-91D1-2C9040CC0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9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E72-594E-42A3-977C-4FFE3088C31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8DC3-5B6F-4D23-91D1-2C9040CC0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68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4437E72-594E-42A3-977C-4FFE3088C31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8DC3-5B6F-4D23-91D1-2C9040CC0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27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4437E72-594E-42A3-977C-4FFE3088C31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8DC3-5B6F-4D23-91D1-2C9040CC0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17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E72-594E-42A3-977C-4FFE3088C31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8DC3-5B6F-4D23-91D1-2C9040CC0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8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E72-594E-42A3-977C-4FFE3088C31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8DC3-5B6F-4D23-91D1-2C9040CC0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38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E72-594E-42A3-977C-4FFE3088C31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8DC3-5B6F-4D23-91D1-2C9040CC0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5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E72-594E-42A3-977C-4FFE3088C31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8DC3-5B6F-4D23-91D1-2C9040CC0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9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E72-594E-42A3-977C-4FFE3088C31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8DC3-5B6F-4D23-91D1-2C9040CC0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11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E72-594E-42A3-977C-4FFE3088C31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8DC3-5B6F-4D23-91D1-2C9040CC0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7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E72-594E-42A3-977C-4FFE3088C31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8DC3-5B6F-4D23-91D1-2C9040CC0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68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E72-594E-42A3-977C-4FFE3088C31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8DC3-5B6F-4D23-91D1-2C9040CC0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6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4437E72-594E-42A3-977C-4FFE3088C31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9188DC3-5B6F-4D23-91D1-2C9040CC0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43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50722-0BED-49B5-9E09-7B3476839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5600" b="1" dirty="0">
                <a:solidFill>
                  <a:srgbClr val="FFFFFF"/>
                </a:solidFill>
              </a:rPr>
              <a:t>COLLABORATING ON A SUB-REGIONAL APPROACH TO LOCAL AREA ENERGY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9E910-988B-422A-8C2A-7272FD2F2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240851"/>
            <a:ext cx="8825658" cy="82893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2200">
                <a:solidFill>
                  <a:schemeClr val="tx2"/>
                </a:solidFill>
              </a:rPr>
              <a:t>HSPG Mini Summit</a:t>
            </a:r>
          </a:p>
          <a:p>
            <a:pPr algn="ctr">
              <a:lnSpc>
                <a:spcPct val="90000"/>
              </a:lnSpc>
            </a:pPr>
            <a:r>
              <a:rPr lang="en-GB" sz="2200">
                <a:solidFill>
                  <a:schemeClr val="tx2"/>
                </a:solidFill>
              </a:rPr>
              <a:t>Thursday 27</a:t>
            </a:r>
            <a:r>
              <a:rPr lang="en-GB" sz="2200" baseline="30000">
                <a:solidFill>
                  <a:schemeClr val="tx2"/>
                </a:solidFill>
              </a:rPr>
              <a:t>th</a:t>
            </a:r>
            <a:r>
              <a:rPr lang="en-GB" sz="2200">
                <a:solidFill>
                  <a:schemeClr val="tx2"/>
                </a:solidFill>
              </a:rPr>
              <a:t> January 2022, 1pm-3pm, Microsoft Teams</a:t>
            </a:r>
          </a:p>
        </p:txBody>
      </p:sp>
      <p:pic>
        <p:nvPicPr>
          <p:cNvPr id="9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43764F9-E563-41A5-87D1-C78736DB3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025" y="6051096"/>
            <a:ext cx="2076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2841-E1FE-492E-8FC9-25800A82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DECARBONISING THE SUB REGIONAL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5A306-B274-4F57-96AF-15928463E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12092"/>
            <a:ext cx="9710270" cy="381522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How do we start the process of transitioning an entire region to a net zero carbon energy system? Most boroughs have declared a climate emergency and set ambitious targets.</a:t>
            </a:r>
          </a:p>
          <a:p>
            <a:r>
              <a:rPr lang="en-GB" dirty="0"/>
              <a:t>Where should low carbon interventions be prioritised? And balanced with emerging development.</a:t>
            </a:r>
          </a:p>
          <a:p>
            <a:r>
              <a:rPr lang="en-GB" dirty="0"/>
              <a:t>Which technologies should we be focusing on and be deployed to decarbonise heat?</a:t>
            </a:r>
          </a:p>
          <a:p>
            <a:r>
              <a:rPr lang="en-GB" dirty="0"/>
              <a:t>How much capacity does the network have across the region? If the network is constraint, what is the alternative solutions?</a:t>
            </a:r>
          </a:p>
          <a:p>
            <a:r>
              <a:rPr lang="en-GB" dirty="0"/>
              <a:t>What houses are on or off the gas network and how much of the gas network is hydrogen ready? Fabric first approach?</a:t>
            </a:r>
          </a:p>
          <a:p>
            <a:r>
              <a:rPr lang="en-GB" dirty="0"/>
              <a:t>How much will it cost your borough/region to reach net zero and how can boroughs simulate different scenarios? And generate the investment to fund the schemes.</a:t>
            </a:r>
          </a:p>
          <a:p>
            <a:r>
              <a:rPr lang="en-GB" dirty="0"/>
              <a:t>What are the impacts of the energy transition to local citizens? </a:t>
            </a:r>
            <a:r>
              <a:rPr lang="en-GB" dirty="0">
                <a:ea typeface="Calibri" panose="020F0502020204030204" pitchFamily="34" charset="0"/>
              </a:rPr>
              <a:t>R</a:t>
            </a:r>
            <a:r>
              <a:rPr lang="en-GB" sz="1800" dirty="0">
                <a:effectLst/>
                <a:ea typeface="Calibri" panose="020F0502020204030204" pitchFamily="34" charset="0"/>
              </a:rPr>
              <a:t>ising costs and security of energy supply will result in an unequal impact.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FEF5850-8A70-4B0C-B40B-9C46DA298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5" y="6051096"/>
            <a:ext cx="2076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8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16EEC-4981-4E0D-B1DD-4BDC0BC4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604911"/>
            <a:ext cx="3865134" cy="1336431"/>
          </a:xfrm>
        </p:spPr>
        <p:txBody>
          <a:bodyPr/>
          <a:lstStyle/>
          <a:p>
            <a:r>
              <a:rPr lang="en-GB" dirty="0"/>
              <a:t>LOCAL AREA ENERGY PLAN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DBF471-090F-4288-8FD7-27CEE82C81F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D711A-5F5F-43A0-93B4-72932F735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2096086"/>
            <a:ext cx="4078227" cy="3618914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cs typeface="Arial"/>
              </a:rPr>
              <a:t>A LAEP is a concept developed by the Energy Systems Catapult to enable data driven, spatial and collaborative planning to help unlock investment and delivery of smart local energy systems – summarised in seven steps in the diagram. </a:t>
            </a:r>
          </a:p>
          <a:p>
            <a:r>
              <a:rPr lang="en-GB" i="0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There are 4 key elements that constitute LAEP: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robust technical evidence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wider non-technical factors which need to be understood and addressed to secure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well designed and involving social process which engages appropriate stakeholders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credible and sustained approach to governance and delivery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cs typeface="Arial"/>
            </a:endParaRPr>
          </a:p>
        </p:txBody>
      </p:sp>
      <p:pic>
        <p:nvPicPr>
          <p:cNvPr id="5" name="Picture 9" descr="Diagram&#10;&#10;Description automatically generated">
            <a:extLst>
              <a:ext uri="{FF2B5EF4-FFF2-40B4-BE49-F238E27FC236}">
                <a16:creationId xmlns:a16="http://schemas.microsoft.com/office/drawing/2014/main" id="{3AB45967-B710-462F-B993-E0DA7C05B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0181"/>
            <a:ext cx="5917809" cy="5837140"/>
          </a:xfrm>
          <a:prstGeom prst="rect">
            <a:avLst/>
          </a:prstGeom>
        </p:spPr>
      </p:pic>
      <p:pic>
        <p:nvPicPr>
          <p:cNvPr id="6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E352969-6732-471E-BAB2-851CE278A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359" y="6305550"/>
            <a:ext cx="2076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9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7491-5EC9-46AE-BB4E-9B23B570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A WEST LONDON LAEP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03867-4894-47A8-947A-863D9F402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27" y="2503733"/>
            <a:ext cx="7098979" cy="4157851"/>
          </a:xfrm>
        </p:spPr>
        <p:txBody>
          <a:bodyPr>
            <a:noAutofit/>
          </a:bodyPr>
          <a:lstStyle/>
          <a:p>
            <a:r>
              <a:rPr lang="en-GB" b="1" i="0" u="none" strike="noStrike" baseline="0" dirty="0"/>
              <a:t>Identification of the key stakeholders </a:t>
            </a:r>
            <a:r>
              <a:rPr lang="en-GB" b="0" i="0" u="none" strike="noStrike" baseline="0" dirty="0"/>
              <a:t>responsible for and impacted by the net zero transition across the WL region</a:t>
            </a:r>
          </a:p>
          <a:p>
            <a:r>
              <a:rPr lang="en-GB" b="0" i="0" u="none" strike="noStrike" baseline="0" dirty="0"/>
              <a:t>The setup of a </a:t>
            </a:r>
            <a:r>
              <a:rPr lang="en-GB" b="1" i="0" u="none" strike="noStrike" baseline="0" dirty="0"/>
              <a:t>regional consortium group </a:t>
            </a:r>
            <a:r>
              <a:rPr lang="en-GB" b="0" i="0" u="none" strike="noStrike" baseline="0" dirty="0"/>
              <a:t>responsible for shaping and leading a plan for across West London.</a:t>
            </a:r>
          </a:p>
          <a:p>
            <a:r>
              <a:rPr lang="en-GB" b="0" i="0" u="none" strike="noStrike" baseline="0" dirty="0"/>
              <a:t>A </a:t>
            </a:r>
            <a:r>
              <a:rPr lang="en-GB" b="1" i="0" u="none" strike="noStrike" baseline="0" dirty="0"/>
              <a:t>review of stakeholder plans and objectives </a:t>
            </a:r>
            <a:r>
              <a:rPr lang="en-GB" b="0" i="0" u="none" strike="noStrike" baseline="0" dirty="0"/>
              <a:t>to shape a regional net zero vision for WL</a:t>
            </a:r>
          </a:p>
          <a:p>
            <a:r>
              <a:rPr lang="en-GB" b="0" i="0" u="none" strike="noStrike" baseline="0" dirty="0"/>
              <a:t>The </a:t>
            </a:r>
            <a:r>
              <a:rPr lang="en-GB" b="1" i="0" u="none" strike="noStrike" baseline="0" dirty="0"/>
              <a:t>collation, review and analysis of all energy and emissions data </a:t>
            </a:r>
            <a:r>
              <a:rPr lang="en-GB" b="0" i="0" u="none" strike="noStrike" baseline="0" dirty="0"/>
              <a:t>across each LA</a:t>
            </a:r>
          </a:p>
          <a:p>
            <a:r>
              <a:rPr lang="en-GB" b="1" i="0" u="none" strike="noStrike" baseline="0" dirty="0"/>
              <a:t>GIS spatial mapping of the existing energy system and socio-economic factors</a:t>
            </a:r>
            <a:r>
              <a:rPr lang="en-GB" b="0" i="0" u="none" strike="noStrike" baseline="0" dirty="0"/>
              <a:t> for each local authority within WLCEG</a:t>
            </a:r>
          </a:p>
        </p:txBody>
      </p:sp>
      <p:pic>
        <p:nvPicPr>
          <p:cNvPr id="4" name="Picture 9" descr="Diagram&#10;&#10;Description automatically generated">
            <a:extLst>
              <a:ext uri="{FF2B5EF4-FFF2-40B4-BE49-F238E27FC236}">
                <a16:creationId xmlns:a16="http://schemas.microsoft.com/office/drawing/2014/main" id="{BB432377-85AC-4000-BFD6-0C1B47D3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070" y="2291120"/>
            <a:ext cx="3811939" cy="3759976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3104829-5D73-49DC-93EC-8C02C064C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5" y="6051096"/>
            <a:ext cx="2076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5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7491-5EC9-46AE-BB4E-9B23B570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A WEST LONDON LAEP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03867-4894-47A8-947A-863D9F402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38" y="2371147"/>
            <a:ext cx="7637080" cy="4157851"/>
          </a:xfrm>
        </p:spPr>
        <p:txBody>
          <a:bodyPr>
            <a:noAutofit/>
          </a:bodyPr>
          <a:lstStyle/>
          <a:p>
            <a:r>
              <a:rPr lang="en-GB" b="1" i="0" u="none" strike="noStrike" baseline="0" dirty="0"/>
              <a:t>High level assessment </a:t>
            </a:r>
            <a:r>
              <a:rPr lang="en-GB" b="0" i="0" u="none" strike="noStrike" baseline="0" dirty="0"/>
              <a:t>of residential homes suitable for Solar PV and EV charging </a:t>
            </a:r>
          </a:p>
          <a:p>
            <a:r>
              <a:rPr lang="en-GB" b="1" i="0" u="none" strike="noStrike" baseline="0" dirty="0"/>
              <a:t>Review of GLA ‘Accelerated Pathway’ Scenario </a:t>
            </a:r>
            <a:r>
              <a:rPr lang="en-GB" b="0" i="0" u="none" strike="noStrike" baseline="0" dirty="0"/>
              <a:t>and scenario recommendations for West London - </a:t>
            </a:r>
            <a:r>
              <a:rPr lang="en-GB" dirty="0">
                <a:effectLst/>
                <a:ea typeface="Calibri" panose="020F0502020204030204" pitchFamily="34" charset="0"/>
              </a:rPr>
              <a:t>Commitment from the GLA </a:t>
            </a:r>
            <a:r>
              <a:rPr lang="en-GB" dirty="0">
                <a:ea typeface="Calibri" panose="020F0502020204030204" pitchFamily="34" charset="0"/>
              </a:rPr>
              <a:t>to support and potentially fund this work.</a:t>
            </a:r>
            <a:endParaRPr lang="en-GB" b="0" i="0" u="none" strike="noStrike" baseline="0" dirty="0"/>
          </a:p>
          <a:p>
            <a:r>
              <a:rPr lang="en-GB" b="0" i="0" u="none" strike="noStrike" baseline="0" dirty="0"/>
              <a:t>Output </a:t>
            </a:r>
            <a:r>
              <a:rPr lang="en-GB" b="1" i="0" u="none" strike="noStrike" baseline="0" dirty="0"/>
              <a:t>report capturing Stakeholder needs and targets, surmising insights from energy mapping and recommendations/next steps</a:t>
            </a:r>
          </a:p>
          <a:p>
            <a:r>
              <a:rPr lang="en-GB" b="1" i="0" u="none" strike="noStrike" baseline="0" dirty="0"/>
              <a:t>Training and support materials </a:t>
            </a:r>
            <a:r>
              <a:rPr lang="en-GB" b="0" i="0" u="none" strike="noStrike" baseline="0" dirty="0"/>
              <a:t>for implementing LAEP methodology</a:t>
            </a:r>
          </a:p>
          <a:p>
            <a:r>
              <a:rPr lang="en-GB" b="1" dirty="0">
                <a:ea typeface="Calibri" panose="020F0502020204030204" pitchFamily="34" charset="0"/>
              </a:rPr>
              <a:t>R</a:t>
            </a:r>
            <a:r>
              <a:rPr lang="en-GB" b="1" dirty="0">
                <a:effectLst/>
                <a:ea typeface="Calibri" panose="020F0502020204030204" pitchFamily="34" charset="0"/>
              </a:rPr>
              <a:t>ising costs and security of energy supply, resulting in an unequal impact</a:t>
            </a:r>
            <a:r>
              <a:rPr lang="en-GB" dirty="0">
                <a:effectLst/>
                <a:ea typeface="Calibri" panose="020F0502020204030204" pitchFamily="34" charset="0"/>
              </a:rPr>
              <a:t> –  working collaboratively will enable us to plan better and ultimately reduce end costs and improve resilience when compared to the Do Nothing or BAU scenario.</a:t>
            </a:r>
            <a:endParaRPr lang="en-GB" dirty="0">
              <a:ea typeface="Calibri" panose="020F0502020204030204" pitchFamily="34" charset="0"/>
            </a:endParaRPr>
          </a:p>
        </p:txBody>
      </p:sp>
      <p:pic>
        <p:nvPicPr>
          <p:cNvPr id="4" name="Picture 9" descr="Diagram&#10;&#10;Description automatically generated">
            <a:extLst>
              <a:ext uri="{FF2B5EF4-FFF2-40B4-BE49-F238E27FC236}">
                <a16:creationId xmlns:a16="http://schemas.microsoft.com/office/drawing/2014/main" id="{BB432377-85AC-4000-BFD6-0C1B47D3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178" y="2682287"/>
            <a:ext cx="3246297" cy="320204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3104829-5D73-49DC-93EC-8C02C064C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5" y="6051096"/>
            <a:ext cx="2076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D0B4-2181-46F1-9792-557C5451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17" y="812874"/>
            <a:ext cx="4351025" cy="1517950"/>
          </a:xfrm>
        </p:spPr>
        <p:txBody>
          <a:bodyPr/>
          <a:lstStyle/>
          <a:p>
            <a:r>
              <a:rPr lang="en-GB" dirty="0"/>
              <a:t>GEOGRAPHICAL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7A279-6507-4EC3-A7BC-2D6DEE3B4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05B76-B5A9-4D02-B448-B87A40045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17" y="2474259"/>
            <a:ext cx="4981292" cy="31153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D2F705-2BDA-40F2-A788-BE169001D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1" r="-4" b="-4"/>
          <a:stretch/>
        </p:blipFill>
        <p:spPr>
          <a:xfrm>
            <a:off x="6638445" y="812873"/>
            <a:ext cx="5119348" cy="53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5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BD5B-E916-4371-8DF8-C59DF104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9DA32-EA7F-4157-871D-21296EEC9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68032"/>
            <a:ext cx="3685987" cy="3861050"/>
          </a:xfrm>
        </p:spPr>
        <p:txBody>
          <a:bodyPr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 LAEP can take between 7-12months to complete.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It is estimated that the sub regional WL LAEP (stages 1- 4) can begin in April 22 with final reports and recommendations being made available by October 2022.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Note – Purdah starts 28</a:t>
            </a:r>
            <a:r>
              <a:rPr lang="en-US" sz="1800" baseline="30000" dirty="0"/>
              <a:t>th</a:t>
            </a:r>
            <a:r>
              <a:rPr lang="en-US" sz="1800" dirty="0"/>
              <a:t> March 2022. May limit any community and Member engagement.</a:t>
            </a:r>
          </a:p>
          <a:p>
            <a:endParaRPr lang="en-GB" dirty="0"/>
          </a:p>
        </p:txBody>
      </p:sp>
      <p:pic>
        <p:nvPicPr>
          <p:cNvPr id="4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25977D27-291B-4192-97A4-02E2D29C0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5274482" y="2330824"/>
            <a:ext cx="6666506" cy="45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7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5927-3452-4860-AFD4-CA1F35CF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95" y="812303"/>
            <a:ext cx="10248152" cy="706964"/>
          </a:xfrm>
        </p:spPr>
        <p:txBody>
          <a:bodyPr/>
          <a:lstStyle/>
          <a:p>
            <a:r>
              <a:rPr lang="en-GB" dirty="0"/>
              <a:t>ENGAGING WITH THE HSPG AND HEATHROW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71112-BB10-4B56-BE68-0B30D01C7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63" y="2629397"/>
            <a:ext cx="9833016" cy="34163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HSPG recognised that there is </a:t>
            </a:r>
            <a:r>
              <a:rPr lang="en-GB" b="1" dirty="0">
                <a:solidFill>
                  <a:schemeClr val="accent1"/>
                </a:solidFill>
              </a:rPr>
              <a:t>no hard boundary on the edge of London</a:t>
            </a:r>
            <a:r>
              <a:rPr lang="en-GB" dirty="0"/>
              <a:t>.</a:t>
            </a:r>
          </a:p>
          <a:p>
            <a:r>
              <a:rPr lang="en-GB" dirty="0"/>
              <a:t>Heathrow and the functional economic area covers a region which will benefit for collaborating on a sub regional approach to LAEP</a:t>
            </a:r>
          </a:p>
          <a:p>
            <a:r>
              <a:rPr lang="en-GB" dirty="0"/>
              <a:t>Scope for the WL LAEP is being finalised – there are opportunities to </a:t>
            </a:r>
            <a:r>
              <a:rPr lang="en-GB" b="1" dirty="0">
                <a:solidFill>
                  <a:schemeClr val="accent1"/>
                </a:solidFill>
              </a:rPr>
              <a:t>partake in the process and develop the evidence base for energy infrastructure planning across the sub region, </a:t>
            </a:r>
            <a:r>
              <a:rPr lang="en-GB" dirty="0"/>
              <a:t>meet the </a:t>
            </a:r>
            <a:r>
              <a:rPr lang="en-GB" b="1" dirty="0">
                <a:solidFill>
                  <a:schemeClr val="accent1"/>
                </a:solidFill>
              </a:rPr>
              <a:t>LPAs duty to cooperate requirements</a:t>
            </a:r>
            <a:r>
              <a:rPr lang="en-GB" dirty="0"/>
              <a:t>, strengthen stakeholder engagement with utility companies and businesses i.e. Heathrow and enable us to achieve our ambitious net zero targets can be delivered.</a:t>
            </a:r>
          </a:p>
          <a:p>
            <a:r>
              <a:rPr lang="en-GB" b="1" dirty="0">
                <a:solidFill>
                  <a:schemeClr val="accent1"/>
                </a:solidFill>
              </a:rPr>
              <a:t>Resource and capacity </a:t>
            </a:r>
            <a:r>
              <a:rPr lang="en-GB" dirty="0"/>
              <a:t>maybe an issue but we are keen to ensure HSPG and Heathrow are part of the stakeholder coalition collaborating with us the WL region to take this work forward.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06072F2-0D61-4D52-AACA-97C6FB001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5" y="6051096"/>
            <a:ext cx="2076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00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965</TotalTime>
  <Words>724</Words>
  <Application>Microsoft Office PowerPoint</Application>
  <PresentationFormat>Widescreen</PresentationFormat>
  <Paragraphs>47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 Boardroom</vt:lpstr>
      <vt:lpstr>COLLABORATING ON A SUB-REGIONAL APPROACH TO LOCAL AREA ENERGY PLANNING</vt:lpstr>
      <vt:lpstr>DECARBONISING THE SUB REGIONAL AREA</vt:lpstr>
      <vt:lpstr>LOCAL AREA ENERGY PLAN</vt:lpstr>
      <vt:lpstr>A WEST LONDON LAEP</vt:lpstr>
      <vt:lpstr>A WEST LONDON LAEP</vt:lpstr>
      <vt:lpstr>GEOGRAPHICAL AREA</vt:lpstr>
      <vt:lpstr>TIMESCALES</vt:lpstr>
      <vt:lpstr>ENGAGING WITH THE HSPG AND HEATHROW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COLLABORATING ON REGIONAL APPROACH TO LOCAL AREA ENERGY PLANNING</dc:title>
  <dc:creator>Ajit Bansal</dc:creator>
  <cp:lastModifiedBy>Ajit Bansal</cp:lastModifiedBy>
  <cp:revision>17</cp:revision>
  <dcterms:created xsi:type="dcterms:W3CDTF">2022-01-26T17:33:45Z</dcterms:created>
  <dcterms:modified xsi:type="dcterms:W3CDTF">2022-01-27T11:50:48Z</dcterms:modified>
</cp:coreProperties>
</file>