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4" r:id="rId5"/>
    <p:sldMasterId id="2147484128" r:id="rId6"/>
  </p:sldMasterIdLst>
  <p:notesMasterIdLst>
    <p:notesMasterId r:id="rId17"/>
  </p:notesMasterIdLst>
  <p:handoutMasterIdLst>
    <p:handoutMasterId r:id="rId18"/>
  </p:handoutMasterIdLst>
  <p:sldIdLst>
    <p:sldId id="393" r:id="rId7"/>
    <p:sldId id="2134804174" r:id="rId8"/>
    <p:sldId id="2134804543" r:id="rId9"/>
    <p:sldId id="2134804192" r:id="rId10"/>
    <p:sldId id="2134804231" r:id="rId11"/>
    <p:sldId id="2134804221" r:id="rId12"/>
    <p:sldId id="6190" r:id="rId13"/>
    <p:sldId id="2134804536" r:id="rId14"/>
    <p:sldId id="2134804559" r:id="rId15"/>
    <p:sldId id="2134804472" r:id="rId16"/>
  </p:sldIdLst>
  <p:sldSz cx="12192000" cy="6858000"/>
  <p:notesSz cx="6858000" cy="1104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EFFEF674-F5AE-4B9D-8788-ACB555DDFC9A}">
          <p14:sldIdLst>
            <p14:sldId id="393"/>
            <p14:sldId id="2134804174"/>
            <p14:sldId id="2134804543"/>
            <p14:sldId id="2134804192"/>
            <p14:sldId id="2134804231"/>
            <p14:sldId id="2134804221"/>
            <p14:sldId id="6190"/>
            <p14:sldId id="2134804536"/>
            <p14:sldId id="2134804559"/>
            <p14:sldId id="2134804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2560" userDrawn="1">
          <p15:clr>
            <a:srgbClr val="A4A3A4"/>
          </p15:clr>
        </p15:guide>
        <p15:guide id="5" pos="1283" userDrawn="1">
          <p15:clr>
            <a:srgbClr val="A4A3A4"/>
          </p15:clr>
        </p15:guide>
        <p15:guide id="6" pos="5120" userDrawn="1">
          <p15:clr>
            <a:srgbClr val="A4A3A4"/>
          </p15:clr>
        </p15:guide>
        <p15:guide id="7" pos="6397" userDrawn="1">
          <p15:clr>
            <a:srgbClr val="A4A3A4"/>
          </p15:clr>
        </p15:guide>
        <p15:guide id="8" orient="horz" pos="1457" userDrawn="1">
          <p15:clr>
            <a:srgbClr val="A4A3A4"/>
          </p15:clr>
        </p15:guide>
        <p15:guide id="10" orient="horz" pos="2886" userDrawn="1">
          <p15:clr>
            <a:srgbClr val="A4A3A4"/>
          </p15:clr>
        </p15:guide>
        <p15:guide id="11" orient="horz" pos="3612" userDrawn="1">
          <p15:clr>
            <a:srgbClr val="A4A3A4"/>
          </p15:clr>
        </p15:guide>
        <p15:guide id="12" orient="horz" pos="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tt Prescott" initials="MP" lastIdx="6" clrIdx="6">
    <p:extLst>
      <p:ext uri="{19B8F6BF-5375-455C-9EA6-DF929625EA0E}">
        <p15:presenceInfo xmlns:p15="http://schemas.microsoft.com/office/powerpoint/2012/main" userId="S::matt.prescott@heathrow.com::73971ee1-db69-4e73-91e1-00eec1fa322c" providerId="AD"/>
      </p:ext>
    </p:extLst>
  </p:cmAuthor>
  <p:cmAuthor id="1" name="Matt Gorman" initials="MG" lastIdx="36" clrIdx="0">
    <p:extLst>
      <p:ext uri="{19B8F6BF-5375-455C-9EA6-DF929625EA0E}">
        <p15:presenceInfo xmlns:p15="http://schemas.microsoft.com/office/powerpoint/2012/main" userId="S-1-5-21-460256929-1573330428-807790374-161626" providerId="AD"/>
      </p:ext>
    </p:extLst>
  </p:cmAuthor>
  <p:cmAuthor id="8" name="Mark Tomkins" initials="MT" lastIdx="3" clrIdx="7">
    <p:extLst>
      <p:ext uri="{19B8F6BF-5375-455C-9EA6-DF929625EA0E}">
        <p15:presenceInfo xmlns:p15="http://schemas.microsoft.com/office/powerpoint/2012/main" userId="S::mark.tomkins@heathrow.com::7b22101b-6239-40ab-a70d-c1a6c9e29230" providerId="AD"/>
      </p:ext>
    </p:extLst>
  </p:cmAuthor>
  <p:cmAuthor id="2" name="Andrew Chen" initials="AC" lastIdx="14" clrIdx="1">
    <p:extLst>
      <p:ext uri="{19B8F6BF-5375-455C-9EA6-DF929625EA0E}">
        <p15:presenceInfo xmlns:p15="http://schemas.microsoft.com/office/powerpoint/2012/main" userId="S-1-5-21-460256929-1573330428-807790374-319905" providerId="AD"/>
      </p:ext>
    </p:extLst>
  </p:cmAuthor>
  <p:cmAuthor id="3" name="Hetty Garnier" initials="HG" lastIdx="13" clrIdx="2">
    <p:extLst>
      <p:ext uri="{19B8F6BF-5375-455C-9EA6-DF929625EA0E}">
        <p15:presenceInfo xmlns:p15="http://schemas.microsoft.com/office/powerpoint/2012/main" userId="S::hettygarnier@moorhouseconsulting.com::939c24e6-0d80-4e5a-98a9-b803e424aaec" providerId="AD"/>
      </p:ext>
    </p:extLst>
  </p:cmAuthor>
  <p:cmAuthor id="4" name="Matt Gorman" initials="MG [2]" lastIdx="101" clrIdx="3">
    <p:extLst>
      <p:ext uri="{19B8F6BF-5375-455C-9EA6-DF929625EA0E}">
        <p15:presenceInfo xmlns:p15="http://schemas.microsoft.com/office/powerpoint/2012/main" userId="S::matt.gorman@heathrow.com::236d6da9-589d-4bb8-8eff-ccc9b87cc93c" providerId="AD"/>
      </p:ext>
    </p:extLst>
  </p:cmAuthor>
  <p:cmAuthor id="5" name="Tom Harrison" initials="TH" lastIdx="48" clrIdx="4">
    <p:extLst>
      <p:ext uri="{19B8F6BF-5375-455C-9EA6-DF929625EA0E}">
        <p15:presenceInfo xmlns:p15="http://schemas.microsoft.com/office/powerpoint/2012/main" userId="S::tom.harrison@heathrow.com::d79054b4-c9b0-46b1-9021-2e44243fb524" providerId="AD"/>
      </p:ext>
    </p:extLst>
  </p:cmAuthor>
  <p:cmAuthor id="6" name="Peter Hemmings (Supplier)" initials="PH(" lastIdx="18" clrIdx="5">
    <p:extLst>
      <p:ext uri="{19B8F6BF-5375-455C-9EA6-DF929625EA0E}">
        <p15:presenceInfo xmlns:p15="http://schemas.microsoft.com/office/powerpoint/2012/main" userId="S::peter.hemmings@heathrow.com::d737e1ec-28d9-4e29-886f-b7b965692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6E8"/>
    <a:srgbClr val="9F147B"/>
    <a:srgbClr val="B48EDD"/>
    <a:srgbClr val="B0B5B9"/>
    <a:srgbClr val="F8C4EA"/>
    <a:srgbClr val="28282B"/>
    <a:srgbClr val="D9C7EE"/>
    <a:srgbClr val="E6E6E6"/>
    <a:srgbClr val="46206F"/>
    <a:srgbClr val="E94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33600-6220-4BBB-ADF7-23CA4C9769B5}" v="22" dt="2021-09-14T14:32:26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>
        <p:guide orient="horz" pos="2160"/>
        <p:guide pos="3840"/>
        <p:guide pos="2560"/>
        <p:guide pos="1283"/>
        <p:guide pos="5120"/>
        <p:guide pos="6397"/>
        <p:guide orient="horz" pos="1457"/>
        <p:guide orient="horz" pos="2886"/>
        <p:guide orient="horz" pos="3612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heathrowportal.sharepoint.com/sites/CarbonStrategy/Shared%20Documents/H7/Carbon%20pie%20charts%20(2019%20data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heathrowportal.sharepoint.com/sites/CarbonStrategy/Shared%20Documents/H7/Carbon%20pie%20charts%20(2019%20data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heathrowportal.sharepoint.com/sites/CarbonStrategy/Shared%20Documents/H7/Carbon%20pie%20charts%20(2019%20data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throwportal.sharepoint.com/sites/HALCarbonFootprint/Shared%20Documents/General/2019%20Calculation/2019%20CO2_kWh%20conversion_Scope%201%20&amp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eathrowportal.sharepoint.com/sites/HALCarbonFootprint/Shared%20Documents/General/2019%20Calculation/2019%20CO2_kWh%20conversion_Scope%201%20&amp;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eathrowportal.sharepoint.com/sites/HALCarbonFootprint/Shared%20Documents/General/2019%20Calculation/2019%20CO2_kWh%20conversion_Scope%201%20&amp;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eathrowportal.sharepoint.com/sites/HALCarbonFootprint/Shared%20Documents/General/2019%20Calculation/2019%20CO2_kWh%20conversion_Scope%201%20&amp;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2410-4415-A632-815D4833548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10-4415-A632-815D4833548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10-4415-A632-815D48335488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10-4415-A632-815D48335488}"/>
            </c:ext>
          </c:extLst>
        </c:ser>
        <c:ser>
          <c:idx val="6"/>
          <c:order val="2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410-4415-A632-815D48335488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410-4415-A632-815D48335488}"/>
            </c:ext>
          </c:extLst>
        </c:ser>
        <c:ser>
          <c:idx val="2"/>
          <c:order val="4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410-4415-A632-815D48335488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2410-4415-A632-815D48335488}"/>
            </c:ext>
          </c:extLst>
        </c:ser>
        <c:ser>
          <c:idx val="1"/>
          <c:order val="6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2410-4415-A632-815D48335488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2410-4415-A632-815D483354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2410-4415-A632-815D4833548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2410-4415-A632-815D48335488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2410-4415-A632-815D4833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0"/>
          <c:spPr>
            <a:ln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4E73-4955-8C46-0B97EF5A50D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4E73-4955-8C46-0B97EF5A50D1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3-4955-8C46-0B97EF5A50D1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73-4955-8C46-0B97EF5A50D1}"/>
            </c:ext>
          </c:extLst>
        </c:ser>
        <c:ser>
          <c:idx val="6"/>
          <c:order val="2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E73-4955-8C46-0B97EF5A50D1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E73-4955-8C46-0B97EF5A50D1}"/>
            </c:ext>
          </c:extLst>
        </c:ser>
        <c:ser>
          <c:idx val="2"/>
          <c:order val="4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E73-4955-8C46-0B97EF5A50D1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4E73-4955-8C46-0B97EF5A50D1}"/>
            </c:ext>
          </c:extLst>
        </c:ser>
        <c:ser>
          <c:idx val="1"/>
          <c:order val="6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4E73-4955-8C46-0B97EF5A50D1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4E73-4955-8C46-0B97EF5A50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4E73-4955-8C46-0B97EF5A50D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4E73-4955-8C46-0B97EF5A50D1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4E73-4955-8C46-0B97EF5A5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0"/>
          <c:spPr>
            <a:ln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A68-4231-9F03-81230F2B03E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8A68-4231-9F03-81230F2B03E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68-4231-9F03-81230F2B03EE}"/>
            </c:ext>
          </c:extLst>
        </c:ser>
        <c:ser>
          <c:idx val="5"/>
          <c:order val="1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68-4231-9F03-81230F2B03EE}"/>
            </c:ext>
          </c:extLst>
        </c:ser>
        <c:ser>
          <c:idx val="6"/>
          <c:order val="2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A68-4231-9F03-81230F2B03EE}"/>
            </c:ext>
          </c:extLst>
        </c:ser>
        <c:ser>
          <c:idx val="7"/>
          <c:order val="3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8-4231-9F03-81230F2B03EE}"/>
            </c:ext>
          </c:extLst>
        </c:ser>
        <c:ser>
          <c:idx val="2"/>
          <c:order val="4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A68-4231-9F03-81230F2B03EE}"/>
            </c:ext>
          </c:extLst>
        </c:ser>
        <c:ser>
          <c:idx val="3"/>
          <c:order val="5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A68-4231-9F03-81230F2B03EE}"/>
            </c:ext>
          </c:extLst>
        </c:ser>
        <c:ser>
          <c:idx val="1"/>
          <c:order val="6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A68-4231-9F03-81230F2B03EE}"/>
            </c:ext>
          </c:extLst>
        </c:ser>
        <c:ser>
          <c:idx val="0"/>
          <c:order val="7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8A68-4231-9F03-81230F2B03E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8A68-4231-9F03-81230F2B03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8A68-4231-9F03-81230F2B03EE}"/>
              </c:ext>
            </c:extLst>
          </c:dPt>
          <c:val>
            <c:numRef>
              <c:f>'Carbon Charts'!$C$4:$C$6</c:f>
              <c:numCache>
                <c:formatCode>#,##0</c:formatCode>
                <c:ptCount val="3"/>
                <c:pt idx="0">
                  <c:v>19915397.084081814</c:v>
                </c:pt>
                <c:pt idx="1">
                  <c:v>902971.74372013286</c:v>
                </c:pt>
                <c:pt idx="2">
                  <c:v>101126.9502699818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8A68-4231-9F03-81230F2B0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B1110A-EBBA-4842-9B05-6D4971EDE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79D2F-E69E-4A32-9BB7-F5F42AC63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F32F9-0C45-45E9-985A-706373D60BAE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AA58D-E23A-4E57-AEB9-62B0585A71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49338"/>
            <a:ext cx="2971800" cy="55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B08B4-74A2-4AD9-B4E8-7E22E1FAF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049338"/>
            <a:ext cx="2971800" cy="555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8C71-F3B1-4263-A778-123081DDA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72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0DDA4-58C3-C34E-9F23-2174DE18ED0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1204-CDCD-F94D-9B07-515D2933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C1204-CDCD-F94D-9B07-515D2933C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C1204-CDCD-F94D-9B07-515D2933C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39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C1204-CDCD-F94D-9B07-515D2933C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C1204-CDCD-F94D-9B07-515D2933C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4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C1204-CDCD-F94D-9B07-515D2933C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5ACE6-A6B3-E849-B786-A8D88CC2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39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C1204-CDCD-F94D-9B07-515D2933C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5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ffectLst/>
            </a:endParaRPr>
          </a:p>
          <a:p>
            <a:pPr lvl="1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another slide after this that takes CCC / Govt inclusion of aviation in UK budget and shows LHR share of that to show how our emissions would have to fall by 2030, 2040 and 2050?</a:t>
            </a:r>
          </a:p>
          <a:p>
            <a:pPr lvl="1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showing CCC balanced scenario – should we show the aviation emissions as a range across their scenarios from optimistic to pessimistic?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P12 – after this can we show a Heathrow carbon footprint (scope 1,2,3) over time – to show change since 1990 or 2010, show 2019 as peak year and likely glide path at Heathrow (likely ranged) to 2030 etc. This will allow us to (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land point we have peaked in emissions already (ii) show how far / tough it will be to meet CCC budgets with efficiency/aircraft + airspace change  + on ground change + currently committed SAF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C1204-CDCD-F94D-9B07-515D2933C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11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C9A8F-3F33-4A9C-A41B-D07E9FDCF6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7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58485" y="2287522"/>
            <a:ext cx="8150577" cy="1141478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75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rgbClr val="545A5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28E317C-8E96-9C43-BECB-978A1D07F2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40818" y="6282385"/>
            <a:ext cx="1588189" cy="3651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E713842C-AF3D-4984-BCB4-D76D75113F78}" type="datetime1">
              <a:rPr lang="en-GB" smtClean="0"/>
              <a:t>14/09/2021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52094-E3B8-3945-A020-6A77C9DAE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92" y="6411088"/>
            <a:ext cx="1260000" cy="240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70923-71FC-E44A-9EF0-C6381E78FD7E}"/>
              </a:ext>
            </a:extLst>
          </p:cNvPr>
          <p:cNvSpPr/>
          <p:nvPr userDrawn="1"/>
        </p:nvSpPr>
        <p:spPr>
          <a:xfrm>
            <a:off x="1953963" y="2276474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6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Right 3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179FD3-C102-A445-ACA0-01D80216A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2549525"/>
            <a:ext cx="3757613" cy="3887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2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821E924-6623-E44E-B688-63052CF8047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15764" y="4969028"/>
            <a:ext cx="5366733" cy="9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0">
                <a:solidFill>
                  <a:srgbClr val="46216F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elit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Nulla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ac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nisl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non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purus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semper. 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elit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Nulla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ac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nisl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non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purus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semper. 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22E2-D09A-E940-A033-905273C92C98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7F6E9-AA3B-4F07-ACE6-050E056562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1161F9F7-D1D2-472E-A05F-0FBDB870A801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6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28B4B5-8FAE-864B-86D3-752E1216B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211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1600" y="3430052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lang="en-US" sz="3200" b="1" dirty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Divider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E9363-FEA8-2C4F-A7F4-D01F213AE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2A607B-2DEA-D349-8BF4-3855C4D0698C}"/>
              </a:ext>
            </a:extLst>
          </p:cNvPr>
          <p:cNvSpPr/>
          <p:nvPr userDrawn="1"/>
        </p:nvSpPr>
        <p:spPr>
          <a:xfrm>
            <a:off x="10155238" y="3428999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3A6E6-6207-47F9-889F-EB77BC478A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D691DF70-815A-40A1-B3B5-210F355FA773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4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A3A44-A176-4AB4-991E-9257C88F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7ECB0C9B-D333-48DC-912B-F64382D4E569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4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58DDD-9A55-4941-93D7-FCE78100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B58D9B15-B833-40C5-BB30-6229DA4DC781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6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2FD45-14F1-AD45-9902-2592E02D39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0AECF-4595-4D5C-9413-0B1BCFA734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081F9633-F9FB-4720-93F0-ADC7FF81E996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9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6D3FE-DDE2-1B43-864D-DAEF217D63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5635625"/>
            <a:ext cx="11668125" cy="54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391" y="1583689"/>
            <a:ext cx="11668184" cy="38448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58696-8F55-F44E-A3FB-F5E0FEE98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B003-EBF6-4D38-8C7B-77EE07F121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2FADBB71-7F29-458A-AEE3-C5BAB02DAB59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4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CFA91-C141-8240-AF21-E13554F65C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1" y="464073"/>
            <a:ext cx="535680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0921" y="0"/>
            <a:ext cx="6211077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2956F-2E8F-448D-9D7F-E46CAB2354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8CC09F5F-E654-4FC8-8230-6DC296671478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85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9B83-C453-1F46-9BC5-198225FF1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8"/>
            <a:ext cx="3125756" cy="36469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2"/>
            <a:ext cx="3125756" cy="36469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E83C0-09CF-4490-BFBD-E69DCC4C2D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3488C294-3B28-4D41-805B-575FFCA5E1BB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8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9FE1F-7B44-D145-9443-93295D1FFD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9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3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2147E09-0377-774D-A9DB-4C79463E7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449" y="3838908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A4EA4F8-96BF-2A40-B203-E5BD9E625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2179" y="3828962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0117C-BCD6-4F18-A5CB-90C2CE38B3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499C92B3-E23E-451A-BF69-9FD482D3B18A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6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68DA3-8506-7A47-AC55-FCC99ABC1F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9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3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2147E09-0377-774D-A9DB-4C79463E7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449" y="3838908"/>
            <a:ext cx="655948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FD556-9145-4B0E-AA02-9173AF8B4B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D6C7A438-C4DD-46B5-9706-9A7B34CF2D7D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1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8392" y="2287522"/>
            <a:ext cx="8150577" cy="1141478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75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rgbClr val="545A5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28E317C-8E96-9C43-BECB-978A1D07F2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40818" y="6282385"/>
            <a:ext cx="1588189" cy="3651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A3B48143-BF8D-445A-8704-713E324CB71E}" type="datetime1">
              <a:rPr lang="en-GB" smtClean="0"/>
              <a:t>14/09/2021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52094-E3B8-3945-A020-6A77C9DAE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92" y="6411088"/>
            <a:ext cx="1260000" cy="240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70923-71FC-E44A-9EF0-C6381E78FD7E}"/>
              </a:ext>
            </a:extLst>
          </p:cNvPr>
          <p:cNvSpPr/>
          <p:nvPr userDrawn="1"/>
        </p:nvSpPr>
        <p:spPr>
          <a:xfrm>
            <a:off x="-6130" y="2276474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18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B6E039-8B0F-D445-95B3-693F9C3ED5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F4773B-CB5F-4840-8143-38605397DAAB}"/>
              </a:ext>
            </a:extLst>
          </p:cNvPr>
          <p:cNvGrpSpPr/>
          <p:nvPr userDrawn="1"/>
        </p:nvGrpSpPr>
        <p:grpSpPr>
          <a:xfrm>
            <a:off x="5054212" y="1089220"/>
            <a:ext cx="8085591" cy="4847507"/>
            <a:chOff x="5054212" y="1426235"/>
            <a:chExt cx="7523453" cy="451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C51C8E-105F-CF4F-AA8F-005A4F41D5B3}"/>
                </a:ext>
              </a:extLst>
            </p:cNvPr>
            <p:cNvSpPr/>
            <p:nvPr/>
          </p:nvSpPr>
          <p:spPr>
            <a:xfrm>
              <a:off x="5887616" y="1660849"/>
              <a:ext cx="5896947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0013A-7DA9-F441-BBE2-AB7222A84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212" y="1426235"/>
              <a:ext cx="7523453" cy="4510492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7684" y="1471448"/>
            <a:ext cx="6135964" cy="38448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58696-8F55-F44E-A3FB-F5E0FEE98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A5DE8-8F35-4B75-8D7F-F6EB19545E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DB0E60C8-AEFA-4D7D-8E45-BAFB78EDB40F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7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E366240-5077-064E-A21C-07F6773921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0879E0-5072-DD41-894D-762124FA1514}"/>
              </a:ext>
            </a:extLst>
          </p:cNvPr>
          <p:cNvGrpSpPr/>
          <p:nvPr userDrawn="1"/>
        </p:nvGrpSpPr>
        <p:grpSpPr>
          <a:xfrm>
            <a:off x="5824603" y="1159417"/>
            <a:ext cx="6651320" cy="5150949"/>
            <a:chOff x="5265997" y="1492898"/>
            <a:chExt cx="6602542" cy="5113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DC0D0-F6AD-874D-9A20-2E7656543097}"/>
                </a:ext>
              </a:extLst>
            </p:cNvPr>
            <p:cNvSpPr/>
            <p:nvPr/>
          </p:nvSpPr>
          <p:spPr>
            <a:xfrm>
              <a:off x="5477070" y="1660849"/>
              <a:ext cx="6214188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2F6EEA-6A19-0646-84AC-BFC1E5942C46}"/>
                </a:ext>
              </a:extLst>
            </p:cNvPr>
            <p:cNvGrpSpPr/>
            <p:nvPr/>
          </p:nvGrpSpPr>
          <p:grpSpPr>
            <a:xfrm>
              <a:off x="5265997" y="1492898"/>
              <a:ext cx="6602542" cy="5113175"/>
              <a:chOff x="-19510" y="-113234"/>
              <a:chExt cx="8855599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D2D11D8-5339-8644-BE4D-B210B66D1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510" y="-113234"/>
                <a:ext cx="8855599" cy="68580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9BF14A-9E87-7140-B0CF-A5037D1CF9D1}"/>
                  </a:ext>
                </a:extLst>
              </p:cNvPr>
              <p:cNvSpPr/>
              <p:nvPr/>
            </p:nvSpPr>
            <p:spPr>
              <a:xfrm>
                <a:off x="4291656" y="5001209"/>
                <a:ext cx="233265" cy="23326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2594C9-5751-624F-B6C6-95C2C6C16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745" y="1471449"/>
            <a:ext cx="6110115" cy="34301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EA79-C448-4741-A71E-F03AA62C6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A10F52-00D1-D745-AE0D-AC5B837E248F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120EA-44D1-491D-9C9D-4CFE925D11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BBC848ED-214C-4E17-8F4B-68EB8DB72581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2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A01101-3C52-E041-96B4-971C8F0442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537E71-CD58-1B4B-9D60-4625669A6206}"/>
              </a:ext>
            </a:extLst>
          </p:cNvPr>
          <p:cNvGrpSpPr/>
          <p:nvPr userDrawn="1"/>
        </p:nvGrpSpPr>
        <p:grpSpPr>
          <a:xfrm>
            <a:off x="4805945" y="1023277"/>
            <a:ext cx="7082490" cy="5051846"/>
            <a:chOff x="5041356" y="1365695"/>
            <a:chExt cx="7122651" cy="508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243CB0-0865-F54D-AD53-AF1A0643BB95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A26631-EAB1-6C47-9852-D3A2D095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97F878-CE8C-5443-B654-FD5939BE4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3187" y="1424152"/>
            <a:ext cx="5641000" cy="423768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844CE-6F6B-5E43-9446-1B77C10947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CF637B-51A5-E949-B6F6-E1436A4210D3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3AEF8-F149-4028-9FA5-980C8712CB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FCE7CF35-669C-4B49-A561-2E0F4B6DE0A1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04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EC0777-C38B-8548-830C-0D7D4BCD23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79C658-2C3C-8940-874A-FED779138090}"/>
              </a:ext>
            </a:extLst>
          </p:cNvPr>
          <p:cNvGrpSpPr/>
          <p:nvPr userDrawn="1"/>
        </p:nvGrpSpPr>
        <p:grpSpPr>
          <a:xfrm rot="5400000">
            <a:off x="5226562" y="1230309"/>
            <a:ext cx="6345543" cy="4526192"/>
            <a:chOff x="5041356" y="1365695"/>
            <a:chExt cx="7122651" cy="508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B573AB-90A5-2C41-A57F-A587861C6263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50693E-25FC-F548-B7CA-B7A2BC67F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A3AC0-F092-6D47-8C50-FFBC66307B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5903" y="951187"/>
            <a:ext cx="3786413" cy="50615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27602-A434-3148-9982-7C4456A73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86DDD-5F7A-0143-AEED-61182E3316F3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8597E-832B-4FB3-84DA-0E98CA50F4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FB11C22D-0751-4C23-8A1F-EE2CD2279153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1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C1B981-EC09-474D-805C-7AAB3058DE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7BA220-5A83-B347-82DC-1E7B901FE75F}"/>
              </a:ext>
            </a:extLst>
          </p:cNvPr>
          <p:cNvGrpSpPr/>
          <p:nvPr userDrawn="1"/>
        </p:nvGrpSpPr>
        <p:grpSpPr>
          <a:xfrm rot="16200000">
            <a:off x="6812957" y="0"/>
            <a:ext cx="3475973" cy="6858000"/>
            <a:chOff x="7251367" y="0"/>
            <a:chExt cx="3475973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B5F7CC-6858-CA4C-84A0-484114DBF598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86FB6-8705-904E-9DA6-46F7080C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0D314E-B229-294C-BD53-E4F79C025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423" y="2169042"/>
            <a:ext cx="4483701" cy="25145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75DD4-2FFA-8240-BA3A-9999A64496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7EDC55-7517-614D-999A-E36B93AA420B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00C19-79CD-4536-ACD0-8A0B2CECB7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12EB47EA-C706-43B2-92C9-7E8FBBE54AFE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1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D364B3-3E8D-0542-9D6F-B809EF67DA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59D8A-2745-EB4E-9AC0-AFCA37918000}"/>
              </a:ext>
            </a:extLst>
          </p:cNvPr>
          <p:cNvGrpSpPr/>
          <p:nvPr userDrawn="1"/>
        </p:nvGrpSpPr>
        <p:grpSpPr>
          <a:xfrm>
            <a:off x="7251367" y="0"/>
            <a:ext cx="3475973" cy="6858000"/>
            <a:chOff x="7251367" y="0"/>
            <a:chExt cx="3475973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6B4FC0-747C-3E4B-948B-96590B276513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EF8B8-30FD-8048-9650-23FAE26FE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56A8DD-11FE-154F-965F-FD03AC14B6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5186" y="1180214"/>
            <a:ext cx="2509283" cy="44975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7E6F1-5E78-414D-AE61-E01BAE8C2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E45612-64FF-EA4E-AB84-B9F6A674D481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94C8E-31D3-453D-8DAE-2CDDC13B40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0DB8530C-6CF8-4849-BB4C-167E12ACD9D5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10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5F43CA2-C45F-9647-8987-494A08EE5A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325" y="1852892"/>
            <a:ext cx="6972300" cy="134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221BB-6C5B-CC4B-9B22-4422CD72AF6C}"/>
              </a:ext>
            </a:extLst>
          </p:cNvPr>
          <p:cNvGrpSpPr/>
          <p:nvPr userDrawn="1"/>
        </p:nvGrpSpPr>
        <p:grpSpPr>
          <a:xfrm>
            <a:off x="7879436" y="1592456"/>
            <a:ext cx="5834501" cy="4518383"/>
            <a:chOff x="5265997" y="1492898"/>
            <a:chExt cx="6602542" cy="5113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040956-9B74-C84B-86E8-E3ACBB4E695D}"/>
                </a:ext>
              </a:extLst>
            </p:cNvPr>
            <p:cNvSpPr/>
            <p:nvPr/>
          </p:nvSpPr>
          <p:spPr>
            <a:xfrm>
              <a:off x="5477070" y="1660849"/>
              <a:ext cx="6214188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2DD37D-A2C2-CE46-8F45-FFAD79656F01}"/>
                </a:ext>
              </a:extLst>
            </p:cNvPr>
            <p:cNvGrpSpPr/>
            <p:nvPr/>
          </p:nvGrpSpPr>
          <p:grpSpPr>
            <a:xfrm>
              <a:off x="5265997" y="1492898"/>
              <a:ext cx="6602542" cy="5113175"/>
              <a:chOff x="-19510" y="-113234"/>
              <a:chExt cx="8855599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9033DD2-0F15-9F49-8508-54C3CCEEB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510" y="-113234"/>
                <a:ext cx="8855599" cy="68580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203B013-DDD0-A54C-8379-5CF1B8B0E218}"/>
                  </a:ext>
                </a:extLst>
              </p:cNvPr>
              <p:cNvSpPr/>
              <p:nvPr/>
            </p:nvSpPr>
            <p:spPr>
              <a:xfrm>
                <a:off x="4291656" y="5001209"/>
                <a:ext cx="233265" cy="23326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E79381-B5EF-FE4F-8373-7615C9E7E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9188" y="1860869"/>
            <a:ext cx="5356225" cy="3022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3D5D4D-E619-5E49-A72E-ED0E614E5DA5}"/>
              </a:ext>
            </a:extLst>
          </p:cNvPr>
          <p:cNvGrpSpPr/>
          <p:nvPr userDrawn="1"/>
        </p:nvGrpSpPr>
        <p:grpSpPr>
          <a:xfrm>
            <a:off x="953684" y="4133705"/>
            <a:ext cx="2792880" cy="1992125"/>
            <a:chOff x="5041356" y="1365695"/>
            <a:chExt cx="7122651" cy="50804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7BD7FC-0368-0F4E-AED7-AD30BB195D9B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87EC1C-9135-9842-95FF-31322A44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BB68C7F-0E2F-1B46-A04B-8FB8AE2912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398" y="4289744"/>
            <a:ext cx="2232025" cy="1670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2DEA8-285F-1F41-9600-D61C1EB350F7}"/>
              </a:ext>
            </a:extLst>
          </p:cNvPr>
          <p:cNvGrpSpPr/>
          <p:nvPr userDrawn="1"/>
        </p:nvGrpSpPr>
        <p:grpSpPr>
          <a:xfrm>
            <a:off x="195705" y="4480244"/>
            <a:ext cx="871115" cy="1718686"/>
            <a:chOff x="7251367" y="0"/>
            <a:chExt cx="3475973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C1140C-1D54-4C40-9FA7-DF2B82B0E3A2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4CD4CE-870A-8B4A-B13A-BAD9E126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94321AC-2819-A14A-8CE9-2D913A338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764" y="4775519"/>
            <a:ext cx="635000" cy="1123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83F21E-2FFA-9741-B4E8-B178A9B15A4A}"/>
              </a:ext>
            </a:extLst>
          </p:cNvPr>
          <p:cNvGrpSpPr/>
          <p:nvPr userDrawn="1"/>
        </p:nvGrpSpPr>
        <p:grpSpPr>
          <a:xfrm>
            <a:off x="3573933" y="3335402"/>
            <a:ext cx="4629399" cy="2775437"/>
            <a:chOff x="5054212" y="1426235"/>
            <a:chExt cx="7523453" cy="4510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67A61A-881B-454D-BF50-DAD26F5687E8}"/>
                </a:ext>
              </a:extLst>
            </p:cNvPr>
            <p:cNvSpPr/>
            <p:nvPr/>
          </p:nvSpPr>
          <p:spPr>
            <a:xfrm>
              <a:off x="5887616" y="1660849"/>
              <a:ext cx="5896947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10B83A-ED25-5B49-B293-0BF80820D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212" y="1426235"/>
              <a:ext cx="7523453" cy="4510492"/>
            </a:xfrm>
            <a:prstGeom prst="rect">
              <a:avLst/>
            </a:prstGeom>
          </p:spPr>
        </p:pic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E0E36DB-1F29-E044-85CC-810F768004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0931" y="3559494"/>
            <a:ext cx="3517900" cy="2193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21D8C99-69E6-AB43-9D0D-AE81D8E0B6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3137D5-31B1-CD43-9B8D-CB7D0A5A4077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27775-4CA6-4AA4-BC4B-4394EC7909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D808C615-EBE2-4635-AB9A-CD6CCF4DEC9B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4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F9F14BD-581F-A941-A953-4472F25FFC6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</a:t>
            </a:r>
          </a:p>
        </p:txBody>
      </p:sp>
    </p:spTree>
    <p:extLst>
      <p:ext uri="{BB962C8B-B14F-4D97-AF65-F5344CB8AC3E}">
        <p14:creationId xmlns:p14="http://schemas.microsoft.com/office/powerpoint/2010/main" val="3872554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Video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B209-4051-EC42-A4E5-A5387EB4B0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376738"/>
            <a:ext cx="3519488" cy="1343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F9F14BD-581F-A941-A953-4472F25FFC6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4055535" y="1143000"/>
            <a:ext cx="8136463" cy="4576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8E07A3-0AAA-464D-8B6F-92E0F83F1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392" y="1185517"/>
            <a:ext cx="3518865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3AB92-B37D-0444-BCE1-0B6A95465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CE7B28-03EF-AE4A-B443-9C6FA7AD6ACB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51EC6-C006-475B-ABC7-7B35C0A89C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CB304E77-93D4-4EDF-AFD7-221D285ECF02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71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4C007-07E3-D640-AB62-0DA22DDD2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80D11-FAC4-764E-9EE0-9B6E9978DA16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170D8-7EB5-4619-8173-A99D23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A7AC7BA5-B0BA-49B4-A04B-C617E8189B55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1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337997" y="2289590"/>
            <a:ext cx="559156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Contents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818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B4645-6B93-9843-9AA8-BD25817F19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818" y="6282385"/>
            <a:ext cx="158818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ct val="20000"/>
              </a:spcBef>
              <a:buClr>
                <a:srgbClr val="7E5DA4"/>
              </a:buClr>
            </a:pPr>
            <a:fld id="{21226735-6A5E-4877-8EBD-6D77C6E5730C}" type="datetime1">
              <a:rPr lang="en-GB" smtClean="0"/>
              <a:t>14/09/2021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6FEB44-96F6-924C-B06E-A010B1FFD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0293" y="3454034"/>
            <a:ext cx="264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Aft>
                <a:spcPts val="1800"/>
              </a:spcAft>
              <a:defRPr lang="en-US" sz="1400" dirty="0" smtClean="0">
                <a:solidFill>
                  <a:schemeClr val="accent2"/>
                </a:solidFill>
                <a:latin typeface="Arial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indent="0" eaLnBrk="1" hangingPunct="1"/>
            <a:endParaRPr lang="en-US" sz="140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67B923E-869C-824C-921E-968C0AE6B4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232" y="3454034"/>
            <a:ext cx="264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Aft>
                <a:spcPts val="1800"/>
              </a:spcAft>
              <a:defRPr lang="en-US" sz="1400" dirty="0" smtClean="0">
                <a:solidFill>
                  <a:schemeClr val="tx2"/>
                </a:solidFill>
                <a:latin typeface="Arial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indent="0" eaLnBrk="1" hangingPunct="1"/>
            <a:endParaRPr lang="en-US" sz="1400">
              <a:solidFill>
                <a:schemeClr val="accent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31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99BF89-3488-104E-AFA4-D967968741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A5503-43EF-134F-B0F9-915EA1D5A69D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E5D7D-0AF6-F542-8518-FBF73EDD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E7968-4F11-464D-8709-7D0075651E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FBFC2196-A01A-498D-9418-DA0AE29201F6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7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itle R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1186675"/>
            <a:ext cx="375714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7BB09-DE73-471A-9BFE-FADA1B6A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B4A4B9B7-C539-42FE-92D2-5E1308C621D2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34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Title Col 4 - R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078" y="1186675"/>
            <a:ext cx="375714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D9811-E85A-4670-9069-BFCC86AD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7F7CAF68-9372-46C8-B91E-E93E14D0A916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72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itle Row 2 - Co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305" y="1186675"/>
            <a:ext cx="5859272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523D5-89F6-48BA-BEE4-EA1729B0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FDCD4427-2249-457C-8841-CA56B512E2A8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76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Title Row 2 - C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844" y="1186675"/>
            <a:ext cx="5859272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F2865-3124-46F8-8D57-25A53A67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D593B689-928B-4EBD-8FC2-0204F6B6380D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6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2C49E-334F-534F-9A85-83474EEC0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4014" y="3045511"/>
            <a:ext cx="3623973" cy="7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8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73600" y="6261834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545A5E"/>
                </a:solidFill>
              </a:defRPr>
            </a:lvl1pPr>
          </a:lstStyle>
          <a:p>
            <a:fld id="{EE7E9DC6-81EA-F445-9818-5C80E7607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1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73600" y="6261834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545A5E"/>
                </a:solidFill>
              </a:defRPr>
            </a:lvl1pPr>
          </a:lstStyle>
          <a:p>
            <a:fld id="{EE7E9DC6-81EA-F445-9818-5C80E7607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2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5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09F70-9213-EB42-B45C-82D65B34F5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8775" y="2892425"/>
            <a:ext cx="10687050" cy="33797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2B2C-C621-3E40-B991-2D5E55562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43114-5C43-4904-AF91-00805165F1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0FCDA0F4-3507-48C0-B98E-DC854503F59D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9AEB-67C5-40D1-BB03-FFD0D00BE8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5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4C007-07E3-D640-AB62-0DA22DDD2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CB535BD-6F2E-684C-88B4-1F3FBC9D37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392" y="1583689"/>
            <a:ext cx="4103487" cy="1350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5B7B1-F49B-4E31-898F-5D3550C095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Tx/>
              <a:buNone/>
              <a:tabLst/>
              <a:defRPr/>
            </a:pPr>
            <a:fld id="{1E970813-E75D-4D65-899D-72C6A496AA92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45A5E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E5DA4"/>
                </a:buClr>
                <a:buSzTx/>
                <a:buFontTx/>
                <a:buNone/>
                <a:tabLst/>
                <a:defRPr/>
              </a:pPr>
              <a:t>14/09/2021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45A5E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F7AE-3FBA-4D36-AE57-1516968548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D3FE4-4279-4AA9-BAE3-E3BB0F0CFF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6206F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5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83631-83AA-D64F-A911-91F151F2EE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1913" y="2541588"/>
            <a:ext cx="5356225" cy="36179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189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9AA61F-7711-A04F-97B0-AE87B6459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EA41C-BC3F-AB41-BA1B-4B9D1976A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22" y="6241208"/>
            <a:ext cx="1663700" cy="317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7F4B48-0EFD-3846-BEA9-41FEF57BC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6BF9EF-3E84-0847-B73E-71450A5E819E}"/>
              </a:ext>
            </a:extLst>
          </p:cNvPr>
          <p:cNvSpPr/>
          <p:nvPr userDrawn="1"/>
        </p:nvSpPr>
        <p:spPr>
          <a:xfrm>
            <a:off x="6095016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45005-96F6-496B-9D25-6A9D9A7E04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2AE2D945-5BD5-416B-A293-36ED85085CD8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53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258485" y="2287522"/>
            <a:ext cx="8150577" cy="1141478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75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rgbClr val="545A5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28E317C-8E96-9C43-BECB-978A1D07F2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40818" y="6282385"/>
            <a:ext cx="1588189" cy="3651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B1345025-C85B-48C6-8795-F6539FD35345}" type="datetime1">
              <a:rPr lang="en-GB" smtClean="0"/>
              <a:t>14/09/2021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52094-E3B8-3945-A020-6A77C9DAE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92" y="6411088"/>
            <a:ext cx="1260000" cy="240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70923-71FC-E44A-9EF0-C6381E78FD7E}"/>
              </a:ext>
            </a:extLst>
          </p:cNvPr>
          <p:cNvSpPr/>
          <p:nvPr userDrawn="1"/>
        </p:nvSpPr>
        <p:spPr>
          <a:xfrm>
            <a:off x="1953963" y="2276474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646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8392" y="2287522"/>
            <a:ext cx="8150577" cy="1141478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75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rgbClr val="545A5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28E317C-8E96-9C43-BECB-978A1D07F2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40818" y="6282385"/>
            <a:ext cx="1588189" cy="3651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43A41ABA-994C-47BF-AC05-A97D28EBC930}" type="datetime1">
              <a:rPr lang="en-GB" smtClean="0"/>
              <a:t>14/09/2021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52094-E3B8-3945-A020-6A77C9DAE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92" y="6411088"/>
            <a:ext cx="1260000" cy="240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70923-71FC-E44A-9EF0-C6381E78FD7E}"/>
              </a:ext>
            </a:extLst>
          </p:cNvPr>
          <p:cNvSpPr/>
          <p:nvPr userDrawn="1"/>
        </p:nvSpPr>
        <p:spPr>
          <a:xfrm>
            <a:off x="-6130" y="2276474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072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337997" y="2289590"/>
            <a:ext cx="559156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Contents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818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B4645-6B93-9843-9AA8-BD25817F19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818" y="6282385"/>
            <a:ext cx="158818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ct val="20000"/>
              </a:spcBef>
              <a:buClr>
                <a:srgbClr val="7E5DA4"/>
              </a:buClr>
            </a:pPr>
            <a:fld id="{056902C0-30C1-43E1-B963-F550AE7293E0}" type="datetime1">
              <a:rPr lang="en-GB" smtClean="0"/>
              <a:t>14/09/2021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6FEB44-96F6-924C-B06E-A010B1FFD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0293" y="3454034"/>
            <a:ext cx="264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Aft>
                <a:spcPts val="1800"/>
              </a:spcAft>
              <a:defRPr lang="en-US" sz="1400" dirty="0" smtClean="0">
                <a:solidFill>
                  <a:schemeClr val="accent2"/>
                </a:solidFill>
                <a:latin typeface="Arial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indent="0" eaLnBrk="1" hangingPunct="1"/>
            <a:endParaRPr lang="en-US" sz="140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67B923E-869C-824C-921E-968C0AE6B4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232" y="3454034"/>
            <a:ext cx="264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spcAft>
                <a:spcPts val="1800"/>
              </a:spcAft>
              <a:defRPr lang="en-US" sz="1400" dirty="0" smtClean="0">
                <a:solidFill>
                  <a:schemeClr val="tx2"/>
                </a:solidFill>
                <a:latin typeface="Arial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indent="0" eaLnBrk="1" hangingPunct="1"/>
            <a:endParaRPr lang="en-US" sz="1400">
              <a:solidFill>
                <a:schemeClr val="accent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11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83631-83AA-D64F-A911-91F151F2EE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1913" y="2541588"/>
            <a:ext cx="5356225" cy="36179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189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9AA61F-7711-A04F-97B0-AE87B6459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EA41C-BC3F-AB41-BA1B-4B9D1976A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22" y="6241208"/>
            <a:ext cx="1663700" cy="317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7F4B48-0EFD-3846-BEA9-41FEF57BC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6BF9EF-3E84-0847-B73E-71450A5E819E}"/>
              </a:ext>
            </a:extLst>
          </p:cNvPr>
          <p:cNvSpPr/>
          <p:nvPr userDrawn="1"/>
        </p:nvSpPr>
        <p:spPr>
          <a:xfrm>
            <a:off x="6095016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6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ntent 2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0D3E4-5476-E544-A5C2-A5DBC2EC3C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5150" y="2541588"/>
            <a:ext cx="5356225" cy="36179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956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1C95D-4827-41E7-94D1-0B3CD618F8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A9DED2A2-2A2E-4AB5-8F30-228B053D517A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BE0A7-C346-4689-8FB2-C2EF2B73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40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BAD634-A1DB-3649-903C-E07AE51016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40213" y="2274888"/>
            <a:ext cx="5784850" cy="4314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72879-089A-7E41-956F-A5902B844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BB3DA-13B0-9741-94A6-6B991660BF4A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50827-1425-4B6D-AB30-887B6B4A7B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60073A72-57AE-4505-BADE-B8E4DAF12638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0EF06-B7A3-4A07-B34B-D2F659C9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9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09F70-9213-EB42-B45C-82D65B34F5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2892425"/>
            <a:ext cx="4948238" cy="3379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B26461-FE81-2346-BD83-3AF3C86B6C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7588" y="2892425"/>
            <a:ext cx="4948237" cy="3379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2B2C-C621-3E40-B991-2D5E55562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C8E425-630A-2948-BF04-5B0B9DBC583A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C8628-1AC2-4925-B183-2D266C109C9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83A86C0B-4E0C-4125-8B48-BAE21BDB036C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35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ontent Left 2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E89CD9-87A3-C342-BFF9-CF4AAEBCEF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7688" y="2549525"/>
            <a:ext cx="7197725" cy="3867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175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702F5-80E3-3946-8190-6CC5B805D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585F5-A781-364F-9660-399FB8F9F4E0}"/>
              </a:ext>
            </a:extLst>
          </p:cNvPr>
          <p:cNvSpPr/>
          <p:nvPr userDrawn="1"/>
        </p:nvSpPr>
        <p:spPr>
          <a:xfrm>
            <a:off x="406400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197C3-DB9F-48E3-B646-4A9731EB71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91284486-CA42-4B05-BBF4-542F803B7AE8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33406-79F5-41F7-B48A-593C966A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80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Content Right 2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9356F-9E43-5C4C-91A3-1A9A3A6EF1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0" y="2549525"/>
            <a:ext cx="7197725" cy="768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130EEA-2016-754B-AB67-C369CDA466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317875"/>
            <a:ext cx="2628411" cy="30016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2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DD6DA-7897-8549-B12E-5A38612F0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3833" y="3698876"/>
            <a:ext cx="4343400" cy="262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2F5AA-F789-4942-9D0C-9B9B2F1E9B71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86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Content Right 3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179FD3-C102-A445-ACA0-01D80216A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2549525"/>
            <a:ext cx="3757613" cy="3887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2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821E924-6623-E44E-B688-63052CF8047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15764" y="4969028"/>
            <a:ext cx="5366733" cy="9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 spc="0">
                <a:solidFill>
                  <a:srgbClr val="46216F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elit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Nulla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ac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nisl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non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purus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semper. 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adipiscing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elit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Nulla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ac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nisl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non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purus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semper. Lorem ipsum dolor sit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amet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consectetur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Arial" charset="0"/>
              </a:rPr>
              <a:t>adipisci</a:t>
            </a:r>
            <a:r>
              <a:rPr lang="en-US" sz="12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ts val="1600"/>
              </a:lnSpc>
            </a:pP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22E2-D09A-E940-A033-905273C92C98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2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0D3E4-5476-E544-A5C2-A5DBC2EC3C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5150" y="2541588"/>
            <a:ext cx="5356225" cy="36179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956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524E1-3F0B-452E-A42E-DCB0E7D7EC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3FC32345-0585-4E5D-A6E6-F16AD843C803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01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28B4B5-8FAE-864B-86D3-752E1216B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211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1600" y="3430052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lang="en-US" sz="3200" b="1" dirty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Divider </a:t>
            </a:r>
            <a:br>
              <a:rPr lang="en-US"/>
            </a:br>
            <a:r>
              <a:rPr lang="en-US"/>
              <a:t>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E9363-FEA8-2C4F-A7F4-D01F213AE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2A607B-2DEA-D349-8BF4-3855C4D0698C}"/>
              </a:ext>
            </a:extLst>
          </p:cNvPr>
          <p:cNvSpPr/>
          <p:nvPr userDrawn="1"/>
        </p:nvSpPr>
        <p:spPr>
          <a:xfrm>
            <a:off x="10155238" y="3428999"/>
            <a:ext cx="82800" cy="1152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700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394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486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2FD45-14F1-AD45-9902-2592E02D39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384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6D3FE-DDE2-1B43-864D-DAEF217D63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5635625"/>
            <a:ext cx="11668125" cy="54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391" y="1583689"/>
            <a:ext cx="11668184" cy="38448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58696-8F55-F44E-A3FB-F5E0FEE98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2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CFA91-C141-8240-AF21-E13554F65C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1" y="464073"/>
            <a:ext cx="535680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0921" y="0"/>
            <a:ext cx="6211077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7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9B83-C453-1F46-9BC5-198225FF1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8"/>
            <a:ext cx="3125756" cy="36469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2"/>
            <a:ext cx="3125756" cy="36469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98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9FE1F-7B44-D145-9443-93295D1FFD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9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3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2147E09-0377-774D-A9DB-4C79463E7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449" y="3838908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A4EA4F8-96BF-2A40-B203-E5BD9E625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2179" y="3828962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12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68DA3-8506-7A47-AC55-FCC99ABC1F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450" y="5792788"/>
            <a:ext cx="6559550" cy="70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6559543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5909" y="0"/>
            <a:ext cx="5026091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49E7B2-200F-F445-AEA5-EFDD654709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449" y="1874839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604EE8-5180-A545-911C-3C8027A92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2179" y="1864893"/>
            <a:ext cx="312575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2147E09-0377-774D-A9DB-4C79463E78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449" y="3838908"/>
            <a:ext cx="6559486" cy="1655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23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B6E039-8B0F-D445-95B3-693F9C3ED5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F4773B-CB5F-4840-8143-38605397DAAB}"/>
              </a:ext>
            </a:extLst>
          </p:cNvPr>
          <p:cNvGrpSpPr/>
          <p:nvPr userDrawn="1"/>
        </p:nvGrpSpPr>
        <p:grpSpPr>
          <a:xfrm>
            <a:off x="5054212" y="1089220"/>
            <a:ext cx="8085591" cy="4847507"/>
            <a:chOff x="5054212" y="1426235"/>
            <a:chExt cx="7523453" cy="451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C51C8E-105F-CF4F-AA8F-005A4F41D5B3}"/>
                </a:ext>
              </a:extLst>
            </p:cNvPr>
            <p:cNvSpPr/>
            <p:nvPr/>
          </p:nvSpPr>
          <p:spPr>
            <a:xfrm>
              <a:off x="5887616" y="1660849"/>
              <a:ext cx="5896947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0013A-7DA9-F441-BBE2-AB7222A84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212" y="1426235"/>
              <a:ext cx="7523453" cy="4510492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D05B19-9A80-214F-AC50-EFD011CFE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7684" y="1471448"/>
            <a:ext cx="6135964" cy="384483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58696-8F55-F44E-A3FB-F5E0FEE98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8C146-776A-DE44-AF0D-F4D01A15BCF8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BAD634-A1DB-3649-903C-E07AE51016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40213" y="2274888"/>
            <a:ext cx="5784850" cy="4314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72879-089A-7E41-956F-A5902B844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BB3DA-13B0-9741-94A6-6B991660BF4A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89D36-FF5C-4E65-B6FB-D5A6598E68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EA732D6E-A64A-4510-8CF2-FF42F78ADBD3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86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E366240-5077-064E-A21C-07F6773921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0879E0-5072-DD41-894D-762124FA1514}"/>
              </a:ext>
            </a:extLst>
          </p:cNvPr>
          <p:cNvGrpSpPr/>
          <p:nvPr userDrawn="1"/>
        </p:nvGrpSpPr>
        <p:grpSpPr>
          <a:xfrm>
            <a:off x="5824603" y="1159417"/>
            <a:ext cx="6651320" cy="5150949"/>
            <a:chOff x="5265997" y="1492898"/>
            <a:chExt cx="6602542" cy="5113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DC0D0-F6AD-874D-9A20-2E7656543097}"/>
                </a:ext>
              </a:extLst>
            </p:cNvPr>
            <p:cNvSpPr/>
            <p:nvPr/>
          </p:nvSpPr>
          <p:spPr>
            <a:xfrm>
              <a:off x="5477070" y="1660849"/>
              <a:ext cx="6214188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2F6EEA-6A19-0646-84AC-BFC1E5942C46}"/>
                </a:ext>
              </a:extLst>
            </p:cNvPr>
            <p:cNvGrpSpPr/>
            <p:nvPr/>
          </p:nvGrpSpPr>
          <p:grpSpPr>
            <a:xfrm>
              <a:off x="5265997" y="1492898"/>
              <a:ext cx="6602542" cy="5113175"/>
              <a:chOff x="-19510" y="-113234"/>
              <a:chExt cx="8855599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D2D11D8-5339-8644-BE4D-B210B66D1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510" y="-113234"/>
                <a:ext cx="8855599" cy="68580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9BF14A-9E87-7140-B0CF-A5037D1CF9D1}"/>
                  </a:ext>
                </a:extLst>
              </p:cNvPr>
              <p:cNvSpPr/>
              <p:nvPr/>
            </p:nvSpPr>
            <p:spPr>
              <a:xfrm>
                <a:off x="4291656" y="5001209"/>
                <a:ext cx="233265" cy="23326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2594C9-5751-624F-B6C6-95C2C6C16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745" y="1471449"/>
            <a:ext cx="6110115" cy="34301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EA79-C448-4741-A71E-F03AA62C6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A10F52-00D1-D745-AE0D-AC5B837E248F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5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A01101-3C52-E041-96B4-971C8F0442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537E71-CD58-1B4B-9D60-4625669A6206}"/>
              </a:ext>
            </a:extLst>
          </p:cNvPr>
          <p:cNvGrpSpPr/>
          <p:nvPr userDrawn="1"/>
        </p:nvGrpSpPr>
        <p:grpSpPr>
          <a:xfrm>
            <a:off x="4805945" y="1023277"/>
            <a:ext cx="7082490" cy="5051846"/>
            <a:chOff x="5041356" y="1365695"/>
            <a:chExt cx="7122651" cy="508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243CB0-0865-F54D-AD53-AF1A0643BB95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A26631-EAB1-6C47-9852-D3A2D095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97F878-CE8C-5443-B654-FD5939BE4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3187" y="1424152"/>
            <a:ext cx="5641000" cy="423768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844CE-6F6B-5E43-9446-1B77C10947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CF637B-51A5-E949-B6F6-E1436A4210D3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1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EC0777-C38B-8548-830C-0D7D4BCD23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79C658-2C3C-8940-874A-FED779138090}"/>
              </a:ext>
            </a:extLst>
          </p:cNvPr>
          <p:cNvGrpSpPr/>
          <p:nvPr userDrawn="1"/>
        </p:nvGrpSpPr>
        <p:grpSpPr>
          <a:xfrm rot="5400000">
            <a:off x="5226562" y="1230309"/>
            <a:ext cx="6345543" cy="4526192"/>
            <a:chOff x="5041356" y="1365695"/>
            <a:chExt cx="7122651" cy="50804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B573AB-90A5-2C41-A57F-A587861C6263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50693E-25FC-F548-B7CA-B7A2BC67F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A3AC0-F092-6D47-8C50-FFBC66307B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5903" y="951187"/>
            <a:ext cx="3786413" cy="506152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27602-A434-3148-9982-7C4456A73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86DDD-5F7A-0143-AEED-61182E3316F3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1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C1B981-EC09-474D-805C-7AAB3058DE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7BA220-5A83-B347-82DC-1E7B901FE75F}"/>
              </a:ext>
            </a:extLst>
          </p:cNvPr>
          <p:cNvGrpSpPr/>
          <p:nvPr userDrawn="1"/>
        </p:nvGrpSpPr>
        <p:grpSpPr>
          <a:xfrm rot="16200000">
            <a:off x="6812957" y="0"/>
            <a:ext cx="3475973" cy="6858000"/>
            <a:chOff x="7251367" y="0"/>
            <a:chExt cx="3475973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B5F7CC-6858-CA4C-84A0-484114DBF598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86FB6-8705-904E-9DA6-46F7080C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0D314E-B229-294C-BD53-E4F79C025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423" y="2169042"/>
            <a:ext cx="4483701" cy="25145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75DD4-2FFA-8240-BA3A-9999A64496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7EDC55-7517-614D-999A-E36B93AA420B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8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D364B3-3E8D-0542-9D6F-B809EF67DA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59D8A-2745-EB4E-9AC0-AFCA37918000}"/>
              </a:ext>
            </a:extLst>
          </p:cNvPr>
          <p:cNvGrpSpPr/>
          <p:nvPr userDrawn="1"/>
        </p:nvGrpSpPr>
        <p:grpSpPr>
          <a:xfrm>
            <a:off x="7251367" y="0"/>
            <a:ext cx="3475973" cy="6858000"/>
            <a:chOff x="7251367" y="0"/>
            <a:chExt cx="3475973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6B4FC0-747C-3E4B-948B-96590B276513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EF8B8-30FD-8048-9650-23FAE26FE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56A8DD-11FE-154F-965F-FD03AC14B6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5186" y="1180214"/>
            <a:ext cx="2509283" cy="44975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7E6F1-5E78-414D-AE61-E01BAE8C2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E45612-64FF-EA4E-AB84-B9F6A674D481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8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5F43CA2-C45F-9647-8987-494A08EE5A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325" y="1852892"/>
            <a:ext cx="6972300" cy="134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221BB-6C5B-CC4B-9B22-4422CD72AF6C}"/>
              </a:ext>
            </a:extLst>
          </p:cNvPr>
          <p:cNvGrpSpPr/>
          <p:nvPr userDrawn="1"/>
        </p:nvGrpSpPr>
        <p:grpSpPr>
          <a:xfrm>
            <a:off x="7879436" y="1592456"/>
            <a:ext cx="5834501" cy="4518383"/>
            <a:chOff x="5265997" y="1492898"/>
            <a:chExt cx="6602542" cy="5113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040956-9B74-C84B-86E8-E3ACBB4E695D}"/>
                </a:ext>
              </a:extLst>
            </p:cNvPr>
            <p:cNvSpPr/>
            <p:nvPr/>
          </p:nvSpPr>
          <p:spPr>
            <a:xfrm>
              <a:off x="5477070" y="1660849"/>
              <a:ext cx="6214188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2DD37D-A2C2-CE46-8F45-FFAD79656F01}"/>
                </a:ext>
              </a:extLst>
            </p:cNvPr>
            <p:cNvGrpSpPr/>
            <p:nvPr/>
          </p:nvGrpSpPr>
          <p:grpSpPr>
            <a:xfrm>
              <a:off x="5265997" y="1492898"/>
              <a:ext cx="6602542" cy="5113175"/>
              <a:chOff x="-19510" y="-113234"/>
              <a:chExt cx="8855599" cy="6858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9033DD2-0F15-9F49-8508-54C3CCEEB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510" y="-113234"/>
                <a:ext cx="8855599" cy="68580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203B013-DDD0-A54C-8379-5CF1B8B0E218}"/>
                  </a:ext>
                </a:extLst>
              </p:cNvPr>
              <p:cNvSpPr/>
              <p:nvPr/>
            </p:nvSpPr>
            <p:spPr>
              <a:xfrm>
                <a:off x="4291656" y="5001209"/>
                <a:ext cx="233265" cy="23326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E79381-B5EF-FE4F-8373-7615C9E7E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9188" y="1860869"/>
            <a:ext cx="5356225" cy="3022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3D5D4D-E619-5E49-A72E-ED0E614E5DA5}"/>
              </a:ext>
            </a:extLst>
          </p:cNvPr>
          <p:cNvGrpSpPr/>
          <p:nvPr userDrawn="1"/>
        </p:nvGrpSpPr>
        <p:grpSpPr>
          <a:xfrm>
            <a:off x="953684" y="4133705"/>
            <a:ext cx="2792880" cy="1992125"/>
            <a:chOff x="5041356" y="1365695"/>
            <a:chExt cx="7122651" cy="50804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7BD7FC-0368-0F4E-AED7-AD30BB195D9B}"/>
                </a:ext>
              </a:extLst>
            </p:cNvPr>
            <p:cNvSpPr/>
            <p:nvPr/>
          </p:nvSpPr>
          <p:spPr>
            <a:xfrm>
              <a:off x="5626359" y="1688841"/>
              <a:ext cx="5971592" cy="4469363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87EC1C-9135-9842-95FF-31322A44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062436" y="344615"/>
              <a:ext cx="5080492" cy="7122651"/>
            </a:xfrm>
            <a:prstGeom prst="rect">
              <a:avLst/>
            </a:prstGeom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BB68C7F-0E2F-1B46-A04B-8FB8AE2912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398" y="4289744"/>
            <a:ext cx="2232025" cy="1670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2DEA8-285F-1F41-9600-D61C1EB350F7}"/>
              </a:ext>
            </a:extLst>
          </p:cNvPr>
          <p:cNvGrpSpPr/>
          <p:nvPr userDrawn="1"/>
        </p:nvGrpSpPr>
        <p:grpSpPr>
          <a:xfrm>
            <a:off x="195705" y="4480244"/>
            <a:ext cx="871115" cy="1718686"/>
            <a:chOff x="7251367" y="0"/>
            <a:chExt cx="3475973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C1140C-1D54-4C40-9FA7-DF2B82B0E3A2}"/>
                </a:ext>
              </a:extLst>
            </p:cNvPr>
            <p:cNvSpPr/>
            <p:nvPr/>
          </p:nvSpPr>
          <p:spPr>
            <a:xfrm>
              <a:off x="7690981" y="1102290"/>
              <a:ext cx="2605413" cy="4634631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4CD4CE-870A-8B4A-B13A-BAD9E126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367" y="0"/>
              <a:ext cx="3475973" cy="6858000"/>
            </a:xfrm>
            <a:prstGeom prst="rect">
              <a:avLst/>
            </a:prstGeom>
          </p:spPr>
        </p:pic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94321AC-2819-A14A-8CE9-2D913A338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764" y="4775519"/>
            <a:ext cx="635000" cy="1123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83F21E-2FFA-9741-B4E8-B178A9B15A4A}"/>
              </a:ext>
            </a:extLst>
          </p:cNvPr>
          <p:cNvGrpSpPr/>
          <p:nvPr userDrawn="1"/>
        </p:nvGrpSpPr>
        <p:grpSpPr>
          <a:xfrm>
            <a:off x="3573933" y="3335402"/>
            <a:ext cx="4629399" cy="2775437"/>
            <a:chOff x="5054212" y="1426235"/>
            <a:chExt cx="7523453" cy="4510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67A61A-881B-454D-BF50-DAD26F5687E8}"/>
                </a:ext>
              </a:extLst>
            </p:cNvPr>
            <p:cNvSpPr/>
            <p:nvPr/>
          </p:nvSpPr>
          <p:spPr>
            <a:xfrm>
              <a:off x="5887616" y="1660849"/>
              <a:ext cx="5896947" cy="3788229"/>
            </a:xfrm>
            <a:prstGeom prst="rect">
              <a:avLst/>
            </a:prstGeom>
            <a:gradFill flip="none" rotWithShape="1">
              <a:gsLst>
                <a:gs pos="0">
                  <a:srgbClr val="373842"/>
                </a:gs>
                <a:gs pos="100000">
                  <a:srgbClr val="545A5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10B83A-ED25-5B49-B293-0BF80820D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212" y="1426235"/>
              <a:ext cx="7523453" cy="4510492"/>
            </a:xfrm>
            <a:prstGeom prst="rect">
              <a:avLst/>
            </a:prstGeom>
          </p:spPr>
        </p:pic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E0E36DB-1F29-E044-85CC-810F768004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0931" y="3559494"/>
            <a:ext cx="3517900" cy="2193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21D8C99-69E6-AB43-9D0D-AE81D8E0B6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3137D5-31B1-CD43-9B8D-CB7D0A5A4077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0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F9F14BD-581F-A941-A953-4472F25FFC6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</a:t>
            </a:r>
          </a:p>
        </p:txBody>
      </p:sp>
    </p:spTree>
    <p:extLst>
      <p:ext uri="{BB962C8B-B14F-4D97-AF65-F5344CB8AC3E}">
        <p14:creationId xmlns:p14="http://schemas.microsoft.com/office/powerpoint/2010/main" val="141289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 Video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B209-4051-EC42-A4E5-A5387EB4B0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450" y="4376738"/>
            <a:ext cx="3519488" cy="1343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F9F14BD-581F-A941-A953-4472F25FFC6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4055535" y="1143000"/>
            <a:ext cx="8136463" cy="4576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8E07A3-0AAA-464D-8B6F-92E0F83F1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392" y="1185517"/>
            <a:ext cx="3518865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3AB92-B37D-0444-BCE1-0B6A95465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CE7B28-03EF-AE4A-B443-9C6FA7AD6ACB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4C007-07E3-D640-AB62-0DA22DDD2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80D11-FAC4-764E-9EE0-9B6E9978DA16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2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12 Image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99BF89-3488-104E-AFA4-D967968741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50" y="4616450"/>
            <a:ext cx="3757613" cy="1820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A5503-43EF-134F-B0F9-915EA1D5A69D}"/>
              </a:ext>
            </a:extLst>
          </p:cNvPr>
          <p:cNvSpPr/>
          <p:nvPr userDrawn="1"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E5D7D-0AF6-F542-8518-FBF73EDD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09F70-9213-EB42-B45C-82D65B34F5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775" y="2892425"/>
            <a:ext cx="4948238" cy="3379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B26461-FE81-2346-BD83-3AF3C86B6C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7588" y="2892425"/>
            <a:ext cx="4948237" cy="3379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2B2C-C621-3E40-B991-2D5E55562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C8E425-630A-2948-BF04-5B0B9DBC583A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16598-3AE2-41E0-BBBF-AC29ECACA10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7F3E2007-4239-414B-A4D1-88A9FFCF5013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45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 Title R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1186675"/>
            <a:ext cx="375714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186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 Title Col 4 - R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078" y="1186675"/>
            <a:ext cx="375714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074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 Title Row 2 - Co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305" y="1186675"/>
            <a:ext cx="5859272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805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 Title Row 2 - C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844" y="1186675"/>
            <a:ext cx="5859272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5505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2C49E-334F-534F-9A85-83474EEC0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4014" y="3045511"/>
            <a:ext cx="3623973" cy="7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26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73600" y="6261834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545A5E"/>
                </a:solidFill>
              </a:defRPr>
            </a:lvl1pPr>
          </a:lstStyle>
          <a:p>
            <a:fld id="{EE7E9DC6-81EA-F445-9818-5C80E7607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0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73600" y="6261834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545A5E"/>
                </a:solidFill>
              </a:defRPr>
            </a:lvl1pPr>
          </a:lstStyle>
          <a:p>
            <a:fld id="{EE7E9DC6-81EA-F445-9818-5C80E7607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6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 marL="177800" indent="-177800">
              <a:buClr>
                <a:srgbClr val="7E5DA4"/>
              </a:buClr>
              <a:buFont typeface="Arial"/>
              <a:buChar char="•"/>
              <a:defRPr>
                <a:solidFill>
                  <a:srgbClr val="545A5E"/>
                </a:solidFill>
              </a:defRPr>
            </a:lvl2pPr>
            <a:lvl3pPr marL="355600" indent="-177800">
              <a:buFont typeface="Lucida Grande"/>
              <a:buChar char="–"/>
              <a:defRPr sz="1600">
                <a:solidFill>
                  <a:srgbClr val="9F147B"/>
                </a:solidFill>
              </a:defRPr>
            </a:lvl3pPr>
            <a:lvl4pPr marL="541338" indent="-185738">
              <a:defRPr sz="1400">
                <a:solidFill>
                  <a:srgbClr val="46216F"/>
                </a:solidFill>
              </a:defRPr>
            </a:lvl4pPr>
            <a:lvl5pPr marL="719138" indent="-177800">
              <a:buFont typeface="Arial"/>
              <a:buChar char="–"/>
              <a:defRPr sz="1200">
                <a:solidFill>
                  <a:srgbClr val="545A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501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8D5D0-90BD-BF49-A47B-2C91BEEC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92" y="464073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4C007-07E3-D640-AB62-0DA22DDD2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CB535BD-6F2E-684C-88B4-1F3FBC9D37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392" y="1583689"/>
            <a:ext cx="4103487" cy="1350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5B7B1-F49B-4E31-898F-5D3550C095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1E970813-E75D-4D65-899D-72C6A496AA92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F7AE-3FBA-4D36-AE57-1516968548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66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5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09F70-9213-EB42-B45C-82D65B34F5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8775" y="2892425"/>
            <a:ext cx="10687050" cy="337978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3" y="1155700"/>
            <a:ext cx="5356840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2B2C-C621-3E40-B991-2D5E55562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43114-5C43-4904-AF91-00805165F1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0FCDA0F4-3507-48C0-B98E-DC854503F59D}" type="datetime1">
              <a:rPr lang="en-GB" smtClean="0"/>
              <a:t>14/09/2021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9AEB-67C5-40D1-BB03-FFD0D00BE8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7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Left 2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E89CD9-87A3-C342-BFF9-CF4AAEBCEF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7688" y="2549525"/>
            <a:ext cx="7197725" cy="3867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175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702F5-80E3-3946-8190-6CC5B805D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6390906"/>
            <a:ext cx="1304925" cy="276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585F5-A781-364F-9660-399FB8F9F4E0}"/>
              </a:ext>
            </a:extLst>
          </p:cNvPr>
          <p:cNvSpPr/>
          <p:nvPr userDrawn="1"/>
        </p:nvSpPr>
        <p:spPr>
          <a:xfrm>
            <a:off x="406400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BCEDC-7B8E-465C-B13D-841B7FFAE0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734CCC0A-3E3E-4CEB-B628-56B5DEC82909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61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FEA9F8-1516-416E-9155-7D12B3A507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76045"/>
            <a:ext cx="10837862" cy="273230"/>
          </a:xfrm>
        </p:spPr>
        <p:txBody>
          <a:bodyPr lIns="0" bIns="0" anchor="b" anchorCtr="0">
            <a:normAutofit/>
          </a:bodyPr>
          <a:lstStyle>
            <a:lvl1pPr>
              <a:defRPr sz="1050">
                <a:solidFill>
                  <a:schemeClr val="accent5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CLICK TO EDIT – SECTION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980418-8F2B-4B0C-AFAB-8EFD86B6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36" y="1874135"/>
            <a:ext cx="10837850" cy="4427461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91F9969-D85B-42AD-B81D-95BDCFF34C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739588"/>
            <a:ext cx="10837873" cy="568512"/>
          </a:xfrm>
        </p:spPr>
        <p:txBody>
          <a:bodyPr lIns="0" bIns="0" anchor="t" anchorCtr="0">
            <a:normAutofit/>
          </a:bodyPr>
          <a:lstStyle>
            <a:lvl1pPr>
              <a:defRPr 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F10DAE-3B2C-4BE1-B0F5-0B3879AAC2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36" y="1367596"/>
            <a:ext cx="10837850" cy="447043"/>
          </a:xfrm>
        </p:spPr>
        <p:txBody>
          <a:bodyPr lIns="0" tIns="0">
            <a:normAutofit/>
          </a:bodyPr>
          <a:lstStyle>
            <a:lvl1pPr>
              <a:defRPr sz="14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THIS IS A SUBTITLE. 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53DD6E-14F0-4EE2-AEAB-30E9CCF02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828" y="6360459"/>
            <a:ext cx="5023810" cy="30461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chemeClr val="accent6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GB"/>
              <a:t>©STONEHAVEN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B54643-F490-4E24-B140-92BED971A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7250" y="189006"/>
            <a:ext cx="515938" cy="3602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100" b="1">
                <a:solidFill>
                  <a:schemeClr val="accent6"/>
                </a:solidFill>
                <a:latin typeface="Arial Nova Cond" panose="020B0506020202020204" pitchFamily="34" charset="0"/>
              </a:defRPr>
            </a:lvl1pPr>
          </a:lstStyle>
          <a:p>
            <a:fld id="{C9509C3D-7A53-43A8-8C54-CDDD3EF3FB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459608C-9464-43E9-A89E-5A8340C03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9988" y="6364381"/>
            <a:ext cx="2743200" cy="304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  <a:latin typeface="Arial Nova Cond" panose="020B0506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00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8392" y="2287522"/>
            <a:ext cx="8150577" cy="1141478"/>
          </a:xfrm>
          <a:prstGeom prst="rect">
            <a:avLst/>
          </a:prstGeom>
        </p:spPr>
        <p:txBody>
          <a:bodyPr anchor="ctr"/>
          <a:lstStyle>
            <a:lvl1pPr algn="l">
              <a:defRPr lang="en-US" sz="3200" b="1" kern="1200" dirty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175" y="232635"/>
            <a:ext cx="1585832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900" kern="1200" baseline="0">
                <a:solidFill>
                  <a:srgbClr val="545A5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Presenters Name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28E317C-8E96-9C43-BECB-978A1D07F2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40818" y="6282385"/>
            <a:ext cx="1588189" cy="3651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C99E4672-B168-4D4C-8E6D-5C647CD3913F}" type="datetime1">
              <a:rPr lang="en-GB" smtClean="0"/>
              <a:t>14/09/2021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52094-E3B8-3945-A020-6A77C9DAE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292" y="6411088"/>
            <a:ext cx="1260000" cy="2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ntent Right 2 co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9356F-9E43-5C4C-91A3-1A9A3A6EF1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0" y="2549525"/>
            <a:ext cx="7197725" cy="768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130EEA-2016-754B-AB67-C369CDA466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317875"/>
            <a:ext cx="2628411" cy="30016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2" y="1155700"/>
            <a:ext cx="7198131" cy="11196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DD6DA-7897-8549-B12E-5A38612F0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3833" y="3698876"/>
            <a:ext cx="4343400" cy="262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2F5AA-F789-4942-9D0C-9B9B2F1E9B71}"/>
              </a:ext>
            </a:extLst>
          </p:cNvPr>
          <p:cNvSpPr/>
          <p:nvPr userDrawn="1"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F655D-270D-4AFE-B4C6-7AE813AD6B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7E5DA4"/>
              </a:buClr>
            </a:pPr>
            <a:fld id="{C0D19D83-5432-472D-8858-299023BCE4A5}" type="datetime1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6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6" y="376238"/>
            <a:ext cx="11084984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2CF71-1528-A545-8A0E-3252321F2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376" y="6282385"/>
            <a:ext cx="158818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900" baseline="0" smtClean="0">
                <a:solidFill>
                  <a:srgbClr val="545A5E"/>
                </a:solidFill>
                <a:cs typeface="Arial"/>
              </a:defRPr>
            </a:lvl1pPr>
          </a:lstStyle>
          <a:p>
            <a:pPr>
              <a:spcBef>
                <a:spcPct val="20000"/>
              </a:spcBef>
              <a:buClr>
                <a:srgbClr val="7E5DA4"/>
              </a:buClr>
            </a:pPr>
            <a:fld id="{742D2E7A-36E0-45DC-813C-8821600A6CC5}" type="datetime1">
              <a:rPr lang="en-GB" smtClean="0"/>
              <a:t>14/09/2021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D682B-ED09-9B4D-9896-8297C184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76" y="1417638"/>
            <a:ext cx="11084984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MSIPCMContentMarking" descr="{&quot;HashCode&quot;:1644465871,&quot;Placement&quot;:&quot;Header&quot;,&quot;Top&quot;:0.0,&quot;Left&quot;:422.5019,&quot;SlideWidth&quot;:960,&quot;SlideHeight&quot;:540}">
            <a:extLst>
              <a:ext uri="{FF2B5EF4-FFF2-40B4-BE49-F238E27FC236}">
                <a16:creationId xmlns:a16="http://schemas.microsoft.com/office/drawing/2014/main" id="{9892EFAF-1C46-4625-88BC-8E9E6D1F31C2}"/>
              </a:ext>
            </a:extLst>
          </p:cNvPr>
          <p:cNvSpPr txBox="1"/>
          <p:nvPr userDrawn="1"/>
        </p:nvSpPr>
        <p:spPr>
          <a:xfrm>
            <a:off x="5365774" y="0"/>
            <a:ext cx="1460452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2636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9" r:id="rId34"/>
    <p:sldLayoutId id="2147484040" r:id="rId35"/>
    <p:sldLayoutId id="2147484041" r:id="rId36"/>
    <p:sldLayoutId id="2147484042" r:id="rId37"/>
    <p:sldLayoutId id="2147484126" r:id="rId38"/>
    <p:sldLayoutId id="2147484127" r:id="rId39"/>
  </p:sldLayoutIdLst>
  <p:hf hdr="0" ftr="0" dt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7E5DA4"/>
        </a:buClr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1pPr>
      <a:lvl2pPr marL="180975" indent="-180975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7E5DA4"/>
        </a:buClr>
        <a:buFont typeface="Arial" charset="0"/>
        <a:buChar char="•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2pPr>
      <a:lvl3pPr marL="360363" indent="-179388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Font typeface="Lucida Grande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3pPr>
      <a:lvl4pPr marL="541338" indent="-180975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4pPr>
      <a:lvl5pPr marL="720725" indent="-179388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545A5E"/>
        </a:buClr>
        <a:buFont typeface="Arial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6" y="376238"/>
            <a:ext cx="11084984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2CF71-1528-A545-8A0E-3252321F2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376" y="6282385"/>
            <a:ext cx="158818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900" baseline="0" smtClean="0">
                <a:solidFill>
                  <a:srgbClr val="545A5E"/>
                </a:solidFill>
                <a:cs typeface="Arial"/>
              </a:defRPr>
            </a:lvl1pPr>
          </a:lstStyle>
          <a:p>
            <a:pPr>
              <a:spcBef>
                <a:spcPct val="20000"/>
              </a:spcBef>
              <a:buClr>
                <a:srgbClr val="7E5DA4"/>
              </a:buClr>
            </a:pPr>
            <a:fld id="{E9BB24F1-4876-4146-B51E-EF5311A91080}" type="datetime1">
              <a:rPr lang="en-GB" smtClean="0"/>
              <a:t>14/09/2021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D682B-ED09-9B4D-9896-8297C1847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76" y="1417638"/>
            <a:ext cx="11084984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7BF30-6282-4221-9816-74CFE7724FA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35600" y="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D98E1-AC1F-4E0A-8A24-653F34AB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3FE4-4279-4AA9-BAE3-E3BB0F0CFF6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MSIPCMContentMarking" descr="{&quot;HashCode&quot;:1644465871,&quot;Placement&quot;:&quot;Header&quot;,&quot;Top&quot;:0.0,&quot;Left&quot;:422.5019,&quot;SlideWidth&quot;:960,&quot;SlideHeight&quot;:540}">
            <a:extLst>
              <a:ext uri="{FF2B5EF4-FFF2-40B4-BE49-F238E27FC236}">
                <a16:creationId xmlns:a16="http://schemas.microsoft.com/office/drawing/2014/main" id="{80D8A0D2-6628-4F56-BC1C-02F968E2A69D}"/>
              </a:ext>
            </a:extLst>
          </p:cNvPr>
          <p:cNvSpPr txBox="1"/>
          <p:nvPr userDrawn="1"/>
        </p:nvSpPr>
        <p:spPr>
          <a:xfrm>
            <a:off x="5365774" y="0"/>
            <a:ext cx="1460452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774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  <p:sldLayoutId id="2147484168" r:id="rId40"/>
    <p:sldLayoutId id="2147484169" r:id="rId41"/>
    <p:sldLayoutId id="2147484170" r:id="rId42"/>
  </p:sldLayoutIdLst>
  <p:hf hdr="0" ftr="0" dt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6216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7E5DA4"/>
        </a:buClr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1pPr>
      <a:lvl2pPr marL="180975" indent="-180975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7E5DA4"/>
        </a:buClr>
        <a:buFont typeface="Arial" charset="0"/>
        <a:buChar char="•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2pPr>
      <a:lvl3pPr marL="360363" indent="-179388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Font typeface="Lucida Grande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3pPr>
      <a:lvl4pPr marL="541338" indent="-180975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4pPr>
      <a:lvl5pPr marL="720725" indent="-179388" algn="l" defTabSz="457200" rtl="0" eaLnBrk="1" fontAlgn="base" hangingPunct="1">
        <a:lnSpc>
          <a:spcPts val="1600"/>
        </a:lnSpc>
        <a:spcBef>
          <a:spcPct val="20000"/>
        </a:spcBef>
        <a:spcAft>
          <a:spcPct val="0"/>
        </a:spcAft>
        <a:buClr>
          <a:srgbClr val="545A5E"/>
        </a:buClr>
        <a:buFont typeface="Arial" charset="0"/>
        <a:buChar char="–"/>
        <a:defRPr sz="1200" kern="1200">
          <a:solidFill>
            <a:schemeClr val="accent2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22.jpeg"/><Relationship Id="rId4" Type="http://schemas.openxmlformats.org/officeDocument/2006/relationships/chart" Target="../charts/chart4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05584-6CED-414F-A5AF-712975FDA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Aviation’s path to net zero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04A82CD-45BD-B64F-83F7-49BED0BBD10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886" y="-12574"/>
            <a:ext cx="6085114" cy="6870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5E5EB-579A-1A4A-8FE2-7B4E7D3254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322" y="6241208"/>
            <a:ext cx="1663700" cy="317977"/>
          </a:xfrm>
          <a:prstGeom prst="rect">
            <a:avLst/>
          </a:prstGeom>
        </p:spPr>
      </p:pic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243175" y="232635"/>
            <a:ext cx="5687944" cy="66345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007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A1109-F9E9-4F50-B6FD-9B91350F2958}"/>
              </a:ext>
            </a:extLst>
          </p:cNvPr>
          <p:cNvSpPr/>
          <p:nvPr/>
        </p:nvSpPr>
        <p:spPr>
          <a:xfrm>
            <a:off x="1" y="4688"/>
            <a:ext cx="12192000" cy="6853312"/>
          </a:xfrm>
          <a:prstGeom prst="rect">
            <a:avLst/>
          </a:prstGeom>
          <a:gradFill flip="none" rotWithShape="1">
            <a:gsLst>
              <a:gs pos="0">
                <a:srgbClr val="A01C72"/>
              </a:gs>
              <a:gs pos="74000">
                <a:srgbClr val="592579"/>
              </a:gs>
              <a:gs pos="65000">
                <a:srgbClr val="6C2476"/>
              </a:gs>
              <a:gs pos="100000">
                <a:srgbClr val="522779"/>
              </a:gs>
            </a:gsLst>
            <a:lin ang="0" scaled="1"/>
            <a:tileRect/>
          </a:gradFill>
          <a:ln>
            <a:solidFill>
              <a:srgbClr val="6C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sz="36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BFB10-7F8F-4EC8-9721-8B15746DFEA8}"/>
              </a:ext>
            </a:extLst>
          </p:cNvPr>
          <p:cNvSpPr txBox="1"/>
          <p:nvPr/>
        </p:nvSpPr>
        <p:spPr>
          <a:xfrm>
            <a:off x="-75002" y="2615752"/>
            <a:ext cx="12342003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400" b="1" i="1">
                <a:solidFill>
                  <a:schemeClr val="bg1"/>
                </a:solidFill>
              </a:rPr>
              <a:t>“</a:t>
            </a:r>
            <a:r>
              <a:rPr lang="en-GB" sz="3000" b="1" i="1">
                <a:solidFill>
                  <a:schemeClr val="bg1"/>
                </a:solidFill>
              </a:rPr>
              <a:t>The journey to zero carbon is a permanent one. </a:t>
            </a:r>
          </a:p>
          <a:p>
            <a:pPr algn="ctr"/>
            <a:r>
              <a:rPr lang="en-GB" sz="3000" b="1" i="1">
                <a:solidFill>
                  <a:schemeClr val="bg1"/>
                </a:solidFill>
              </a:rPr>
              <a:t>Let’s celebrate being the generation that will get the job done.” </a:t>
            </a:r>
          </a:p>
          <a:p>
            <a:pPr algn="ctr"/>
            <a:endParaRPr lang="en-GB" sz="3000" b="1" i="1">
              <a:solidFill>
                <a:schemeClr val="bg1"/>
              </a:solidFill>
            </a:endParaRPr>
          </a:p>
          <a:p>
            <a:pPr algn="ctr"/>
            <a:endParaRPr lang="en-GB" sz="3000" b="1">
              <a:solidFill>
                <a:schemeClr val="bg1"/>
              </a:solidFill>
            </a:endParaRPr>
          </a:p>
          <a:p>
            <a:pPr algn="ctr"/>
            <a:r>
              <a:rPr lang="en-GB" sz="2800">
                <a:solidFill>
                  <a:schemeClr val="bg1"/>
                </a:solidFill>
              </a:rPr>
              <a:t>Chris Stark, CEO, Climate Change Committee</a:t>
            </a:r>
          </a:p>
        </p:txBody>
      </p:sp>
    </p:spTree>
    <p:extLst>
      <p:ext uri="{BB962C8B-B14F-4D97-AF65-F5344CB8AC3E}">
        <p14:creationId xmlns:p14="http://schemas.microsoft.com/office/powerpoint/2010/main" val="36530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extinction rebellion airport">
            <a:extLst>
              <a:ext uri="{FF2B5EF4-FFF2-40B4-BE49-F238E27FC236}">
                <a16:creationId xmlns:a16="http://schemas.microsoft.com/office/drawing/2014/main" id="{6371713B-ABCA-4E85-9431-345061703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r="959"/>
          <a:stretch/>
        </p:blipFill>
        <p:spPr bwMode="auto">
          <a:xfrm>
            <a:off x="-32639" y="0"/>
            <a:ext cx="12224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436EA-0CC1-D04D-9C5F-821C42225A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468198" y="326597"/>
            <a:ext cx="10745902" cy="1119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Arial"/>
                <a:ea typeface="ＭＳ Ｐゴシック"/>
              </a:rPr>
              <a:t>Aviation is a force for good – to protect its benefits we must decarbonise</a:t>
            </a:r>
            <a:endParaRPr lang="en-US" dirty="0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EA4FD-F87A-A945-ABBD-257E697653CF}"/>
              </a:ext>
            </a:extLst>
          </p:cNvPr>
          <p:cNvSpPr txBox="1"/>
          <p:nvPr/>
        </p:nvSpPr>
        <p:spPr>
          <a:xfrm>
            <a:off x="12491747" y="137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57317-727C-2643-9710-B381A812D743}"/>
              </a:ext>
            </a:extLst>
          </p:cNvPr>
          <p:cNvSpPr txBox="1"/>
          <p:nvPr/>
        </p:nvSpPr>
        <p:spPr>
          <a:xfrm>
            <a:off x="12622306" y="1559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9E897-3829-4229-86AC-BB263E5CFCA7}"/>
              </a:ext>
            </a:extLst>
          </p:cNvPr>
          <p:cNvSpPr txBox="1"/>
          <p:nvPr/>
        </p:nvSpPr>
        <p:spPr>
          <a:xfrm>
            <a:off x="3087450" y="5964941"/>
            <a:ext cx="549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88"/>
              </a:spcBef>
            </a:pPr>
            <a:r>
              <a:rPr lang="en-GB" sz="2000">
                <a:solidFill>
                  <a:schemeClr val="bg1"/>
                </a:solidFill>
              </a:rPr>
              <a:t>Extinction Rebellion Protest, Heathrow, 2019</a:t>
            </a:r>
            <a:endParaRPr lang="en-GB" sz="2000" baseline="300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39D8D-82A9-4F4D-8709-6B88E199C8E2}"/>
              </a:ext>
            </a:extLst>
          </p:cNvPr>
          <p:cNvSpPr txBox="1"/>
          <p:nvPr/>
        </p:nvSpPr>
        <p:spPr>
          <a:xfrm>
            <a:off x="169748" y="6377295"/>
            <a:ext cx="5969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spcBef>
                <a:spcPts val="288"/>
              </a:spcBef>
            </a:pPr>
            <a:fld id="{A76253A0-80FB-4471-8359-E93E31F28944}" type="slidenum">
              <a:rPr lang="en-GB" sz="1200" smtClean="0">
                <a:solidFill>
                  <a:schemeClr val="accent2"/>
                </a:solidFill>
              </a:rPr>
              <a:t>2</a:t>
            </a:fld>
            <a:endParaRPr lang="en-GB" sz="1200" err="1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5E0EF-60B7-AF43-8C0C-93845B4475D6}"/>
              </a:ext>
            </a:extLst>
          </p:cNvPr>
          <p:cNvSpPr/>
          <p:nvPr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8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6A29347-6FA3-4E63-8835-4EEFE3181DE0}"/>
              </a:ext>
            </a:extLst>
          </p:cNvPr>
          <p:cNvGraphicFramePr>
            <a:graphicFrameLocks/>
          </p:cNvGraphicFramePr>
          <p:nvPr/>
        </p:nvGraphicFramePr>
        <p:xfrm>
          <a:off x="3385387" y="2194632"/>
          <a:ext cx="5114585" cy="306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16173" y="440243"/>
            <a:ext cx="10729652" cy="1119616"/>
          </a:xfrm>
        </p:spPr>
        <p:txBody>
          <a:bodyPr/>
          <a:lstStyle/>
          <a:p>
            <a:r>
              <a:rPr lang="en-US"/>
              <a:t>Heathrow cannot solve carbon alone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EA4FD-F87A-A945-ABBD-257E697653CF}"/>
              </a:ext>
            </a:extLst>
          </p:cNvPr>
          <p:cNvSpPr txBox="1"/>
          <p:nvPr/>
        </p:nvSpPr>
        <p:spPr>
          <a:xfrm>
            <a:off x="13250891" y="6745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57317-727C-2643-9710-B381A812D743}"/>
              </a:ext>
            </a:extLst>
          </p:cNvPr>
          <p:cNvSpPr txBox="1"/>
          <p:nvPr/>
        </p:nvSpPr>
        <p:spPr>
          <a:xfrm>
            <a:off x="13381450" y="6929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3889E-D24C-654C-8A60-70B9E6512FA7}"/>
              </a:ext>
            </a:extLst>
          </p:cNvPr>
          <p:cNvSpPr/>
          <p:nvPr/>
        </p:nvSpPr>
        <p:spPr>
          <a:xfrm>
            <a:off x="0" y="44024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6A3E63-54C6-42B0-8923-921067F3D1D3}"/>
              </a:ext>
            </a:extLst>
          </p:cNvPr>
          <p:cNvSpPr txBox="1"/>
          <p:nvPr/>
        </p:nvSpPr>
        <p:spPr>
          <a:xfrm>
            <a:off x="5351308" y="3774783"/>
            <a:ext cx="1357022" cy="69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6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Eliminating emissions on the ground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BA8763-F4C1-4E76-AB70-1A45A8DEE57E}"/>
              </a:ext>
            </a:extLst>
          </p:cNvPr>
          <p:cNvSpPr txBox="1"/>
          <p:nvPr/>
        </p:nvSpPr>
        <p:spPr>
          <a:xfrm>
            <a:off x="8867594" y="3796170"/>
            <a:ext cx="1357022" cy="48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6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Getting our own house in order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6A29347-6FA3-4E63-8835-4EEFE3181DE0}"/>
              </a:ext>
            </a:extLst>
          </p:cNvPr>
          <p:cNvGraphicFramePr>
            <a:graphicFrameLocks/>
          </p:cNvGraphicFramePr>
          <p:nvPr/>
        </p:nvGraphicFramePr>
        <p:xfrm>
          <a:off x="7058211" y="2216927"/>
          <a:ext cx="4817607" cy="306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35A2972-B331-4653-9AE3-EAC0CF23AD70}"/>
              </a:ext>
            </a:extLst>
          </p:cNvPr>
          <p:cNvGrpSpPr/>
          <p:nvPr/>
        </p:nvGrpSpPr>
        <p:grpSpPr>
          <a:xfrm>
            <a:off x="-314936" y="2216927"/>
            <a:ext cx="5114585" cy="3068751"/>
            <a:chOff x="-458415" y="2672969"/>
            <a:chExt cx="5114585" cy="306875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36A29347-6FA3-4E63-8835-4EEFE3181DE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458415" y="2672969"/>
            <a:ext cx="5114585" cy="3068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BCB4FC-5880-40B9-BA81-483928A349C7}"/>
                </a:ext>
              </a:extLst>
            </p:cNvPr>
            <p:cNvSpPr txBox="1"/>
            <p:nvPr/>
          </p:nvSpPr>
          <p:spPr>
            <a:xfrm>
              <a:off x="1147979" y="4265018"/>
              <a:ext cx="18287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28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Planes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28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20Mt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28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95.1%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3AB4B4-A097-4B70-9A76-B743E75F6C82}"/>
              </a:ext>
            </a:extLst>
          </p:cNvPr>
          <p:cNvSpPr txBox="1"/>
          <p:nvPr/>
        </p:nvSpPr>
        <p:spPr>
          <a:xfrm>
            <a:off x="4669652" y="3490578"/>
            <a:ext cx="2518556" cy="193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621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Surface access, procurement &amp; airport vehicle fleet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621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621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0.99Mt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621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4.7% </a:t>
            </a:r>
          </a:p>
          <a:p>
            <a:pPr marL="0" marR="0" lvl="0" indent="0" algn="ctr" defTabSz="457200" rtl="0" eaLnBrk="1" fontAlgn="base" latinLnBrk="0" hangingPunct="1">
              <a:lnSpc>
                <a:spcPts val="16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DE6989-8DE6-4570-B79C-643D203765EC}"/>
              </a:ext>
            </a:extLst>
          </p:cNvPr>
          <p:cNvSpPr txBox="1"/>
          <p:nvPr/>
        </p:nvSpPr>
        <p:spPr>
          <a:xfrm>
            <a:off x="8335796" y="3733693"/>
            <a:ext cx="2273385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620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HAL buildings &amp; infrastructure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620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0.03Mt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6206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0.1%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DE43853-C291-48AC-B82E-63F2C3C7A348}"/>
              </a:ext>
            </a:extLst>
          </p:cNvPr>
          <p:cNvSpPr/>
          <p:nvPr/>
        </p:nvSpPr>
        <p:spPr>
          <a:xfrm>
            <a:off x="3855088" y="3300165"/>
            <a:ext cx="585216" cy="831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9DCF96C-BBEE-4746-9D35-B0F6860ADC8F}"/>
              </a:ext>
            </a:extLst>
          </p:cNvPr>
          <p:cNvSpPr/>
          <p:nvPr/>
        </p:nvSpPr>
        <p:spPr>
          <a:xfrm>
            <a:off x="7424786" y="3313096"/>
            <a:ext cx="585216" cy="8318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05CF96-F568-4E5F-AEB9-A58BEE5ED66D}"/>
              </a:ext>
            </a:extLst>
          </p:cNvPr>
          <p:cNvSpPr txBox="1"/>
          <p:nvPr/>
        </p:nvSpPr>
        <p:spPr>
          <a:xfrm>
            <a:off x="169748" y="6377295"/>
            <a:ext cx="5969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16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253A0-80FB-4471-8359-E93E31F289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38A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l" defTabSz="457200" rtl="0" eaLnBrk="1" fontAlgn="base" latinLnBrk="0" hangingPunct="1">
                <a:lnSpc>
                  <a:spcPts val="1600"/>
                </a:lnSpc>
                <a:spcBef>
                  <a:spcPts val="28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7C838A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6CFDE-120A-4410-BD1F-099542A1FDBE}"/>
              </a:ext>
            </a:extLst>
          </p:cNvPr>
          <p:cNvSpPr txBox="1"/>
          <p:nvPr/>
        </p:nvSpPr>
        <p:spPr>
          <a:xfrm>
            <a:off x="642939" y="1572322"/>
            <a:ext cx="1055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Heathrow’s carbon footprint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E5EF986-9D3D-4899-A855-407A9A65DBAC}"/>
              </a:ext>
            </a:extLst>
          </p:cNvPr>
          <p:cNvSpPr/>
          <p:nvPr/>
        </p:nvSpPr>
        <p:spPr>
          <a:xfrm rot="5400000">
            <a:off x="3784393" y="2388762"/>
            <a:ext cx="349138" cy="60512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1A851-E564-4BEE-B780-32EAE697947B}"/>
              </a:ext>
            </a:extLst>
          </p:cNvPr>
          <p:cNvSpPr txBox="1"/>
          <p:nvPr/>
        </p:nvSpPr>
        <p:spPr>
          <a:xfrm>
            <a:off x="1114425" y="5758064"/>
            <a:ext cx="559390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“Scope 3”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Emissions in our value chain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56E26-EBA9-4542-8F99-F2671DC70621}"/>
              </a:ext>
            </a:extLst>
          </p:cNvPr>
          <p:cNvSpPr txBox="1"/>
          <p:nvPr/>
        </p:nvSpPr>
        <p:spPr>
          <a:xfrm>
            <a:off x="6598095" y="5661683"/>
            <a:ext cx="559390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“Scope 1 and 2”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Emissions from fuel we burn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as HAL and electricity we buy 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B04632D-6247-476C-A593-DB7B978A8FC0}"/>
              </a:ext>
            </a:extLst>
          </p:cNvPr>
          <p:cNvSpPr/>
          <p:nvPr/>
        </p:nvSpPr>
        <p:spPr>
          <a:xfrm rot="5400000">
            <a:off x="9309487" y="4002744"/>
            <a:ext cx="349139" cy="28232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37365-0389-47B7-A3D6-0CCB1E977E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32618" y="6389165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D3FE4-4279-4AA9-BAE3-E3BB0F0CFF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6206F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2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861230-A6EC-49D8-A25A-CF9BC32FE9A0}"/>
              </a:ext>
            </a:extLst>
          </p:cNvPr>
          <p:cNvSpPr/>
          <p:nvPr/>
        </p:nvSpPr>
        <p:spPr>
          <a:xfrm>
            <a:off x="9330907" y="5549209"/>
            <a:ext cx="2666082" cy="828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F9DA3-795C-3F43-8131-54597FA8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79" y="654528"/>
            <a:ext cx="11155671" cy="111961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dirty="0"/>
              <a:t>We </a:t>
            </a:r>
            <a:r>
              <a:rPr lang="en-GB" u="sng" dirty="0"/>
              <a:t>can</a:t>
            </a:r>
            <a:r>
              <a:rPr lang="en-GB" dirty="0"/>
              <a:t> take the carbon out of flying even as we grow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F84EE-AF0D-264E-8CBC-F5607173114F}"/>
              </a:ext>
            </a:extLst>
          </p:cNvPr>
          <p:cNvSpPr/>
          <p:nvPr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777A2-0BD7-4543-A335-D4DFDB9AC6EB}"/>
              </a:ext>
            </a:extLst>
          </p:cNvPr>
          <p:cNvSpPr/>
          <p:nvPr/>
        </p:nvSpPr>
        <p:spPr>
          <a:xfrm>
            <a:off x="3538494" y="2291036"/>
            <a:ext cx="1026000" cy="2767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0456D7-DFDA-479B-844E-C5FD155EC530}"/>
              </a:ext>
            </a:extLst>
          </p:cNvPr>
          <p:cNvCxnSpPr>
            <a:cxnSpLocks/>
          </p:cNvCxnSpPr>
          <p:nvPr/>
        </p:nvCxnSpPr>
        <p:spPr>
          <a:xfrm>
            <a:off x="667889" y="6134708"/>
            <a:ext cx="10950497" cy="0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E35194-9D7A-428C-860A-1EA7147DEB7E}"/>
              </a:ext>
            </a:extLst>
          </p:cNvPr>
          <p:cNvSpPr txBox="1"/>
          <p:nvPr/>
        </p:nvSpPr>
        <p:spPr>
          <a:xfrm>
            <a:off x="2307118" y="6174223"/>
            <a:ext cx="830765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88"/>
              </a:spcBef>
            </a:pPr>
            <a:r>
              <a:rPr lang="en-GB" sz="2000" dirty="0">
                <a:solidFill>
                  <a:srgbClr val="000000"/>
                </a:solidFill>
              </a:rPr>
              <a:t>Emissions from UK aviation – million tonnes (Mt) of CO</a:t>
            </a:r>
            <a:r>
              <a:rPr lang="en-GB" sz="2000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per year</a:t>
            </a:r>
          </a:p>
          <a:p>
            <a:pPr algn="ctr">
              <a:spcBef>
                <a:spcPts val="288"/>
              </a:spcBef>
            </a:pPr>
            <a:r>
              <a:rPr lang="en-GB" sz="2000" dirty="0">
                <a:solidFill>
                  <a:srgbClr val="000000"/>
                </a:solidFill>
              </a:rPr>
              <a:t>Adapted from Sustainable Aviation Pathway to Net Zero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79227-8BAB-4A03-B49F-85685D0C304A}"/>
              </a:ext>
            </a:extLst>
          </p:cNvPr>
          <p:cNvSpPr/>
          <p:nvPr/>
        </p:nvSpPr>
        <p:spPr>
          <a:xfrm>
            <a:off x="2201316" y="2278105"/>
            <a:ext cx="1026000" cy="38436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Base case: traffic growth using current tech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FFFFFF"/>
              </a:solidFill>
              <a:latin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c.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70Mt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EDCB5C-E35E-4827-A922-1E4BECFE6636}"/>
              </a:ext>
            </a:extLst>
          </p:cNvPr>
          <p:cNvSpPr txBox="1"/>
          <p:nvPr/>
        </p:nvSpPr>
        <p:spPr>
          <a:xfrm>
            <a:off x="909988" y="1245699"/>
            <a:ext cx="165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88"/>
              </a:spcBef>
            </a:pPr>
            <a:r>
              <a:rPr lang="en-GB" sz="2000">
                <a:solidFill>
                  <a:srgbClr val="000000"/>
                </a:solidFill>
              </a:rPr>
              <a:t>Today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78A2CA-3E07-42A5-B48D-8B44501C7888}"/>
              </a:ext>
            </a:extLst>
          </p:cNvPr>
          <p:cNvSpPr/>
          <p:nvPr/>
        </p:nvSpPr>
        <p:spPr>
          <a:xfrm>
            <a:off x="733405" y="4006483"/>
            <a:ext cx="1024715" cy="21152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Arial"/>
              </a:rPr>
              <a:t>c.40Mt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FF7EB-2A54-4A79-9A7F-DED37FD90E7F}"/>
              </a:ext>
            </a:extLst>
          </p:cNvPr>
          <p:cNvSpPr txBox="1"/>
          <p:nvPr/>
        </p:nvSpPr>
        <p:spPr>
          <a:xfrm>
            <a:off x="6621119" y="1251361"/>
            <a:ext cx="165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88"/>
              </a:spcBef>
            </a:pPr>
            <a:r>
              <a:rPr lang="en-GB" sz="2000">
                <a:solidFill>
                  <a:srgbClr val="000000"/>
                </a:solidFill>
              </a:rPr>
              <a:t>By 2050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0E1C3D-3D3A-43DB-AC9E-BCA0F769181C}"/>
              </a:ext>
            </a:extLst>
          </p:cNvPr>
          <p:cNvCxnSpPr>
            <a:cxnSpLocks/>
          </p:cNvCxnSpPr>
          <p:nvPr/>
        </p:nvCxnSpPr>
        <p:spPr>
          <a:xfrm>
            <a:off x="2803358" y="1621576"/>
            <a:ext cx="8490592" cy="1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AB8E15-56D1-4232-984B-19F665D97B5A}"/>
              </a:ext>
            </a:extLst>
          </p:cNvPr>
          <p:cNvCxnSpPr>
            <a:cxnSpLocks/>
          </p:cNvCxnSpPr>
          <p:nvPr/>
        </p:nvCxnSpPr>
        <p:spPr>
          <a:xfrm flipV="1">
            <a:off x="1758120" y="2271285"/>
            <a:ext cx="427887" cy="1735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D713FA3-6435-49FD-9BE3-2EFB73912059}"/>
              </a:ext>
            </a:extLst>
          </p:cNvPr>
          <p:cNvSpPr txBox="1"/>
          <p:nvPr/>
        </p:nvSpPr>
        <p:spPr>
          <a:xfrm>
            <a:off x="3334252" y="2584953"/>
            <a:ext cx="134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Reduced demand from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carbon pricing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6AB4F0-D36C-4481-979B-79D7C0BC7C51}"/>
              </a:ext>
            </a:extLst>
          </p:cNvPr>
          <p:cNvSpPr/>
          <p:nvPr/>
        </p:nvSpPr>
        <p:spPr>
          <a:xfrm>
            <a:off x="4669134" y="2556121"/>
            <a:ext cx="1026000" cy="2455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</a:rPr>
              <a:t>4%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B9B303-1340-400A-AC5B-42D02EE83513}"/>
              </a:ext>
            </a:extLst>
          </p:cNvPr>
          <p:cNvSpPr/>
          <p:nvPr/>
        </p:nvSpPr>
        <p:spPr>
          <a:xfrm>
            <a:off x="5845015" y="2816733"/>
            <a:ext cx="1026000" cy="11924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33%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75BAB2-10E2-4E95-A127-B5BF91161086}"/>
              </a:ext>
            </a:extLst>
          </p:cNvPr>
          <p:cNvSpPr/>
          <p:nvPr/>
        </p:nvSpPr>
        <p:spPr>
          <a:xfrm>
            <a:off x="8661152" y="4054081"/>
            <a:ext cx="1008302" cy="207413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&lt;57%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48C962-E6BD-4C21-862B-DD977D86EA8D}"/>
              </a:ext>
            </a:extLst>
          </p:cNvPr>
          <p:cNvSpPr/>
          <p:nvPr/>
        </p:nvSpPr>
        <p:spPr>
          <a:xfrm>
            <a:off x="10150948" y="5156589"/>
            <a:ext cx="1026000" cy="937470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close any gap to zero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ED1CD8-E992-42D2-AFAB-36D68633100C}"/>
              </a:ext>
            </a:extLst>
          </p:cNvPr>
          <p:cNvSpPr txBox="1"/>
          <p:nvPr/>
        </p:nvSpPr>
        <p:spPr>
          <a:xfrm>
            <a:off x="4496102" y="2823652"/>
            <a:ext cx="13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Ops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efficiency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4FAB97-B06D-4F15-B730-A9D12E4910E4}"/>
              </a:ext>
            </a:extLst>
          </p:cNvPr>
          <p:cNvSpPr txBox="1"/>
          <p:nvPr/>
        </p:nvSpPr>
        <p:spPr>
          <a:xfrm>
            <a:off x="82800" y="5921666"/>
            <a:ext cx="62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88"/>
              </a:spcBef>
            </a:pPr>
            <a:r>
              <a:rPr lang="en-GB" sz="2000">
                <a:solidFill>
                  <a:srgbClr val="000000"/>
                </a:solidFill>
              </a:rPr>
              <a:t>0Mt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30D918-85AB-40EA-8731-1F5BC599F99C}"/>
              </a:ext>
            </a:extLst>
          </p:cNvPr>
          <p:cNvSpPr txBox="1"/>
          <p:nvPr/>
        </p:nvSpPr>
        <p:spPr>
          <a:xfrm>
            <a:off x="5600726" y="3988374"/>
            <a:ext cx="141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Improved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conventional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aircraft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997165-9A90-46F8-9592-C89687DA7CD1}"/>
              </a:ext>
            </a:extLst>
          </p:cNvPr>
          <p:cNvSpPr txBox="1"/>
          <p:nvPr/>
        </p:nvSpPr>
        <p:spPr>
          <a:xfrm>
            <a:off x="8457049" y="3178095"/>
            <a:ext cx="134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Sustainable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Aviation Fuel</a:t>
            </a: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D0566F0D-4BB1-42CB-BEAA-8A1B24A3DEEE}"/>
              </a:ext>
            </a:extLst>
          </p:cNvPr>
          <p:cNvSpPr/>
          <p:nvPr/>
        </p:nvSpPr>
        <p:spPr>
          <a:xfrm rot="5400000">
            <a:off x="5157603" y="602854"/>
            <a:ext cx="65478" cy="336134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B7869FFB-DE75-485D-B33E-DA7C4FFBE05D}"/>
              </a:ext>
            </a:extLst>
          </p:cNvPr>
          <p:cNvSpPr/>
          <p:nvPr/>
        </p:nvSpPr>
        <p:spPr>
          <a:xfrm rot="5400000">
            <a:off x="9123222" y="1783013"/>
            <a:ext cx="84163" cy="100830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611E4273-9AD6-482C-A633-6ABF909FF6A1}"/>
              </a:ext>
            </a:extLst>
          </p:cNvPr>
          <p:cNvSpPr/>
          <p:nvPr/>
        </p:nvSpPr>
        <p:spPr>
          <a:xfrm rot="5400000">
            <a:off x="10641087" y="1793386"/>
            <a:ext cx="45719" cy="1026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E3471F-770F-4C60-B298-D63217840918}"/>
              </a:ext>
            </a:extLst>
          </p:cNvPr>
          <p:cNvSpPr txBox="1"/>
          <p:nvPr/>
        </p:nvSpPr>
        <p:spPr>
          <a:xfrm>
            <a:off x="4013963" y="1876155"/>
            <a:ext cx="2057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Use less fuel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29D9AD-2C21-479F-A3AD-CBFC7C49AF06}"/>
              </a:ext>
            </a:extLst>
          </p:cNvPr>
          <p:cNvSpPr txBox="1"/>
          <p:nvPr/>
        </p:nvSpPr>
        <p:spPr>
          <a:xfrm>
            <a:off x="8145506" y="1692292"/>
            <a:ext cx="205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“Change the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fuel”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1563FD-E5E9-475F-971A-99C8483DC961}"/>
              </a:ext>
            </a:extLst>
          </p:cNvPr>
          <p:cNvSpPr txBox="1"/>
          <p:nvPr/>
        </p:nvSpPr>
        <p:spPr>
          <a:xfrm>
            <a:off x="9635299" y="1694652"/>
            <a:ext cx="205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“Remove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the rest”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20373F-68D8-4B18-A28D-2A9ACC60396A}"/>
              </a:ext>
            </a:extLst>
          </p:cNvPr>
          <p:cNvSpPr txBox="1"/>
          <p:nvPr/>
        </p:nvSpPr>
        <p:spPr>
          <a:xfrm>
            <a:off x="9669454" y="4124802"/>
            <a:ext cx="2057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Paying for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natural &amp;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engineered 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removals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15D576-ED56-4555-860E-4D096724493F}"/>
              </a:ext>
            </a:extLst>
          </p:cNvPr>
          <p:cNvSpPr txBox="1"/>
          <p:nvPr/>
        </p:nvSpPr>
        <p:spPr>
          <a:xfrm>
            <a:off x="169748" y="6377295"/>
            <a:ext cx="5969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spcBef>
                <a:spcPts val="288"/>
              </a:spcBef>
            </a:pPr>
            <a:fld id="{A76253A0-80FB-4471-8359-E93E31F28944}" type="slidenum">
              <a:rPr lang="en-GB" sz="1200" smtClean="0">
                <a:solidFill>
                  <a:schemeClr val="accent2"/>
                </a:solidFill>
              </a:rPr>
              <a:t>4</a:t>
            </a:fld>
            <a:endParaRPr lang="en-GB" sz="1200" err="1">
              <a:solidFill>
                <a:schemeClr val="accent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1113BA-8387-4301-8D52-20E4C2FE3DC2}"/>
              </a:ext>
            </a:extLst>
          </p:cNvPr>
          <p:cNvSpPr txBox="1"/>
          <p:nvPr/>
        </p:nvSpPr>
        <p:spPr>
          <a:xfrm rot="17334874">
            <a:off x="514643" y="2601514"/>
            <a:ext cx="205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>
                <a:solidFill>
                  <a:srgbClr val="000000"/>
                </a:solidFill>
              </a:rPr>
              <a:t>70% growth,  includes </a:t>
            </a:r>
          </a:p>
          <a:p>
            <a:pPr algn="ctr">
              <a:spcBef>
                <a:spcPts val="0"/>
              </a:spcBef>
            </a:pPr>
            <a:r>
              <a:rPr lang="en-GB" sz="1600">
                <a:solidFill>
                  <a:srgbClr val="000000"/>
                </a:solidFill>
              </a:rPr>
              <a:t>Heathrow R3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728A8A-55F3-4B2E-B95B-C10CF7ADDA6C}"/>
              </a:ext>
            </a:extLst>
          </p:cNvPr>
          <p:cNvSpPr txBox="1"/>
          <p:nvPr/>
        </p:nvSpPr>
        <p:spPr>
          <a:xfrm>
            <a:off x="6641244" y="1650095"/>
            <a:ext cx="205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“Change the</a:t>
            </a:r>
          </a:p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plane” </a:t>
            </a: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0C7944EA-81ED-4BD1-86FF-5792D012E258}"/>
              </a:ext>
            </a:extLst>
          </p:cNvPr>
          <p:cNvSpPr/>
          <p:nvPr/>
        </p:nvSpPr>
        <p:spPr>
          <a:xfrm rot="5400000">
            <a:off x="7638962" y="1749165"/>
            <a:ext cx="55391" cy="102600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C90364-605A-41D8-ACAB-023A5C5234E4}"/>
              </a:ext>
            </a:extLst>
          </p:cNvPr>
          <p:cNvSpPr/>
          <p:nvPr/>
        </p:nvSpPr>
        <p:spPr>
          <a:xfrm rot="10800000">
            <a:off x="7191054" y="3844537"/>
            <a:ext cx="1026000" cy="92598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9D2167-C9DC-4BEA-AE3C-A33C9B8D8AB5}"/>
              </a:ext>
            </a:extLst>
          </p:cNvPr>
          <p:cNvSpPr txBox="1"/>
          <p:nvPr/>
        </p:nvSpPr>
        <p:spPr>
          <a:xfrm>
            <a:off x="6992201" y="4784368"/>
            <a:ext cx="134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>
                <a:solidFill>
                  <a:srgbClr val="000000"/>
                </a:solidFill>
              </a:rPr>
              <a:t>Electric /hydrogen for short-haul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53559-C2D5-41B5-B5FE-82D77C1B2E62}"/>
              </a:ext>
            </a:extLst>
          </p:cNvPr>
          <p:cNvSpPr txBox="1"/>
          <p:nvPr/>
        </p:nvSpPr>
        <p:spPr>
          <a:xfrm>
            <a:off x="7595363" y="4158772"/>
            <a:ext cx="58086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spcBef>
                <a:spcPts val="288"/>
              </a:spcBef>
            </a:pPr>
            <a:r>
              <a:rPr lang="en-GB" sz="1600" b="1" dirty="0">
                <a:solidFill>
                  <a:schemeClr val="bg1"/>
                </a:solidFill>
              </a:rPr>
              <a:t>tbc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9B09B1CE-2492-43E6-8F52-ED7930ED7057}"/>
              </a:ext>
            </a:extLst>
          </p:cNvPr>
          <p:cNvSpPr/>
          <p:nvPr/>
        </p:nvSpPr>
        <p:spPr>
          <a:xfrm>
            <a:off x="7327370" y="4047491"/>
            <a:ext cx="325276" cy="49488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161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8FC94-216C-420E-96CE-273BE941A6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286A-42DD-4075-9EA0-470A6980F8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61D49A-0EE6-424E-A92A-7992EFD2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9C4A7-D695-4D93-80A3-354545EB8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01" b="7096"/>
          <a:stretch/>
        </p:blipFill>
        <p:spPr>
          <a:xfrm>
            <a:off x="0" y="-101388"/>
            <a:ext cx="12192000" cy="695938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4B4DF1E-E646-4A09-8D42-E3894D193121}"/>
              </a:ext>
            </a:extLst>
          </p:cNvPr>
          <p:cNvSpPr txBox="1">
            <a:spLocks/>
          </p:cNvSpPr>
          <p:nvPr/>
        </p:nvSpPr>
        <p:spPr bwMode="auto">
          <a:xfrm>
            <a:off x="316173" y="1684950"/>
            <a:ext cx="6733431" cy="12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Action needed from Government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</a:b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9" name="AutoShape 4" descr="Image result for lanzatech logo">
            <a:extLst>
              <a:ext uri="{FF2B5EF4-FFF2-40B4-BE49-F238E27FC236}">
                <a16:creationId xmlns:a16="http://schemas.microsoft.com/office/drawing/2014/main" id="{2F3EB9D4-8E8E-4DFA-9C3F-F7E4BB2E04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68832-1ABA-4E46-B022-33A4F7D54FC3}"/>
              </a:ext>
            </a:extLst>
          </p:cNvPr>
          <p:cNvSpPr txBox="1"/>
          <p:nvPr/>
        </p:nvSpPr>
        <p:spPr>
          <a:xfrm>
            <a:off x="169748" y="6377295"/>
            <a:ext cx="5969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spcBef>
                <a:spcPts val="288"/>
              </a:spcBef>
            </a:pPr>
            <a:fld id="{A76253A0-80FB-4471-8359-E93E31F28944}" type="slidenum">
              <a:rPr lang="en-GB" sz="1200" smtClean="0">
                <a:solidFill>
                  <a:schemeClr val="accent2"/>
                </a:solidFill>
              </a:rPr>
              <a:t>5</a:t>
            </a:fld>
            <a:endParaRPr lang="en-GB" sz="1200" err="1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90DEC-3E38-4B0D-B4A8-D96C65345BEA}"/>
              </a:ext>
            </a:extLst>
          </p:cNvPr>
          <p:cNvSpPr/>
          <p:nvPr/>
        </p:nvSpPr>
        <p:spPr>
          <a:xfrm>
            <a:off x="8072746" y="1228397"/>
            <a:ext cx="32357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Airlines need help to make SAF commercially viable – costs &lt;5x times more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/>
                </a:solidFill>
              </a:rPr>
              <a:t>Decisive Government action is needed:</a:t>
            </a:r>
          </a:p>
          <a:p>
            <a:pPr lvl="0">
              <a:defRPr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/>
                </a:solidFill>
              </a:rPr>
              <a:t>Stimulate supply with an escalating fuel mandate</a:t>
            </a:r>
          </a:p>
          <a:p>
            <a:pPr lvl="1">
              <a:defRPr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/>
                </a:solidFill>
              </a:rPr>
              <a:t>Stimulate demand with the right price support mechanism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BF69DD-2B5B-EE42-B4CC-21503E455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6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F9DA3-795C-3F43-8131-54597FA8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1" y="199410"/>
            <a:ext cx="11721258" cy="64727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case for SAF is economic as well as environmental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F84EE-AF0D-264E-8CBC-F5607173114F}"/>
              </a:ext>
            </a:extLst>
          </p:cNvPr>
          <p:cNvSpPr/>
          <p:nvPr/>
        </p:nvSpPr>
        <p:spPr>
          <a:xfrm>
            <a:off x="0" y="464073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DEF4-0AC8-448A-90B2-7DFCD2893AA1}"/>
              </a:ext>
            </a:extLst>
          </p:cNvPr>
          <p:cNvSpPr txBox="1"/>
          <p:nvPr/>
        </p:nvSpPr>
        <p:spPr>
          <a:xfrm>
            <a:off x="169748" y="6377295"/>
            <a:ext cx="5969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spcBef>
                <a:spcPts val="288"/>
              </a:spcBef>
            </a:pPr>
            <a:fld id="{A76253A0-80FB-4471-8359-E93E31F28944}" type="slidenum">
              <a:rPr lang="en-GB" sz="1200" smtClean="0">
                <a:solidFill>
                  <a:schemeClr val="accent2"/>
                </a:solidFill>
              </a:rPr>
              <a:t>6</a:t>
            </a:fld>
            <a:endParaRPr lang="en-GB" sz="120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6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3FDC0DD9-0FFD-7D4B-B176-1F23CCBC9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" r="19212"/>
          <a:stretch/>
        </p:blipFill>
        <p:spPr>
          <a:xfrm>
            <a:off x="2644452" y="0"/>
            <a:ext cx="9547548" cy="6858000"/>
          </a:xfrm>
          <a:prstGeom prst="rect">
            <a:avLst/>
          </a:prstGeom>
        </p:spPr>
      </p:pic>
      <p:pic>
        <p:nvPicPr>
          <p:cNvPr id="15" name="Picture 14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D2115D39-CCFA-3240-AD06-0D664CBC1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4" r="78279"/>
          <a:stretch/>
        </p:blipFill>
        <p:spPr>
          <a:xfrm>
            <a:off x="1835" y="-1"/>
            <a:ext cx="287847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3DF1A-5F2E-413A-A2D9-B90A53ACCC5A}"/>
              </a:ext>
            </a:extLst>
          </p:cNvPr>
          <p:cNvSpPr/>
          <p:nvPr/>
        </p:nvSpPr>
        <p:spPr>
          <a:xfrm>
            <a:off x="0" y="1125538"/>
            <a:ext cx="82800" cy="1154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5398D-9A0D-4E5C-9C4E-964F5DC4A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" y="0"/>
            <a:ext cx="12183955" cy="79286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8D964B-9926-4ABC-8443-842E8A0E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95" y="841829"/>
            <a:ext cx="9337519" cy="11541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solutions to net zero flying exist – we need urgent Government action to scale them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D81B688-65BE-4144-9DCB-9DEE49751320}"/>
              </a:ext>
            </a:extLst>
          </p:cNvPr>
          <p:cNvSpPr txBox="1">
            <a:spLocks/>
          </p:cNvSpPr>
          <p:nvPr/>
        </p:nvSpPr>
        <p:spPr bwMode="auto">
          <a:xfrm>
            <a:off x="328995" y="6358062"/>
            <a:ext cx="8121239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BA flights between London, Edinburgh and Glasgow during COP26 will use SAF</a:t>
            </a:r>
          </a:p>
        </p:txBody>
      </p:sp>
    </p:spTree>
    <p:extLst>
      <p:ext uri="{BB962C8B-B14F-4D97-AF65-F5344CB8AC3E}">
        <p14:creationId xmlns:p14="http://schemas.microsoft.com/office/powerpoint/2010/main" val="378348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road, outdoor, way, street&#10;&#10;Description automatically generated">
            <a:extLst>
              <a:ext uri="{FF2B5EF4-FFF2-40B4-BE49-F238E27FC236}">
                <a16:creationId xmlns:a16="http://schemas.microsoft.com/office/drawing/2014/main" id="{59D61702-E97C-4136-A13B-8C0E6B7CD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22506" r="7217" b="12451"/>
          <a:stretch/>
        </p:blipFill>
        <p:spPr>
          <a:xfrm>
            <a:off x="6119333" y="969203"/>
            <a:ext cx="6097476" cy="3007855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414BB24-D977-48A8-A689-D5737D2D265B}"/>
              </a:ext>
            </a:extLst>
          </p:cNvPr>
          <p:cNvGraphicFramePr>
            <a:graphicFrameLocks/>
          </p:cNvGraphicFramePr>
          <p:nvPr/>
        </p:nvGraphicFramePr>
        <p:xfrm>
          <a:off x="226229" y="4069102"/>
          <a:ext cx="3357544" cy="244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BC5675F-BD43-4B13-A42B-A81799CC39B7}"/>
              </a:ext>
            </a:extLst>
          </p:cNvPr>
          <p:cNvGraphicFramePr>
            <a:graphicFrameLocks/>
          </p:cNvGraphicFramePr>
          <p:nvPr/>
        </p:nvGraphicFramePr>
        <p:xfrm>
          <a:off x="7675343" y="1492108"/>
          <a:ext cx="3370482" cy="304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2B5CE35-624F-4985-BDD3-B6C511C61D8B}"/>
              </a:ext>
            </a:extLst>
          </p:cNvPr>
          <p:cNvGraphicFramePr>
            <a:graphicFrameLocks/>
          </p:cNvGraphicFramePr>
          <p:nvPr/>
        </p:nvGraphicFramePr>
        <p:xfrm>
          <a:off x="7168127" y="3939759"/>
          <a:ext cx="4384913" cy="465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1A87F-6223-4650-B7C3-C838130D4A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D3FE4-4279-4AA9-BAE3-E3BB0F0CFF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6206F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EA4FD-F87A-A945-ABBD-257E697653CF}"/>
              </a:ext>
            </a:extLst>
          </p:cNvPr>
          <p:cNvSpPr txBox="1"/>
          <p:nvPr/>
        </p:nvSpPr>
        <p:spPr>
          <a:xfrm>
            <a:off x="13250891" y="6745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57317-727C-2643-9710-B381A812D743}"/>
              </a:ext>
            </a:extLst>
          </p:cNvPr>
          <p:cNvSpPr txBox="1"/>
          <p:nvPr/>
        </p:nvSpPr>
        <p:spPr>
          <a:xfrm>
            <a:off x="13381450" y="69296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206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D9F2972-1925-4110-9ED2-FC667B3FEE94}"/>
              </a:ext>
            </a:extLst>
          </p:cNvPr>
          <p:cNvGraphicFramePr>
            <a:graphicFrameLocks/>
          </p:cNvGraphicFramePr>
          <p:nvPr/>
        </p:nvGraphicFramePr>
        <p:xfrm>
          <a:off x="-1802538" y="4178885"/>
          <a:ext cx="2721503" cy="242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Picture 9" descr="A picture containing text, train, platform, station&#10;&#10;Description automatically generated">
            <a:extLst>
              <a:ext uri="{FF2B5EF4-FFF2-40B4-BE49-F238E27FC236}">
                <a16:creationId xmlns:a16="http://schemas.microsoft.com/office/drawing/2014/main" id="{FC6A62D0-349F-4E05-AC8B-DDDE651E96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320"/>
          <a:stretch/>
        </p:blipFill>
        <p:spPr>
          <a:xfrm>
            <a:off x="-25665" y="937829"/>
            <a:ext cx="6201536" cy="271820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712C3C6-BD4C-42DD-96E5-83C65467DA35}"/>
              </a:ext>
            </a:extLst>
          </p:cNvPr>
          <p:cNvSpPr/>
          <p:nvPr/>
        </p:nvSpPr>
        <p:spPr>
          <a:xfrm>
            <a:off x="-6732" y="942315"/>
            <a:ext cx="618260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latin typeface="Segoe UI" panose="020B0502040204020203" pitchFamily="34" charset="0"/>
              </a:rPr>
              <a:t>Enable net zero for passenger and colleague surface access</a:t>
            </a:r>
          </a:p>
        </p:txBody>
      </p:sp>
      <p:pic>
        <p:nvPicPr>
          <p:cNvPr id="29" name="Picture 28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F165FC4A-7EF8-4582-894C-0D0848B71E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990"/>
          <a:stretch/>
        </p:blipFill>
        <p:spPr>
          <a:xfrm>
            <a:off x="-25665" y="3638940"/>
            <a:ext cx="6236714" cy="323943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1A64C3E-24D2-4D2D-987D-F25A1C00778B}"/>
              </a:ext>
            </a:extLst>
          </p:cNvPr>
          <p:cNvSpPr/>
          <p:nvPr/>
        </p:nvSpPr>
        <p:spPr>
          <a:xfrm>
            <a:off x="-38630" y="3641254"/>
            <a:ext cx="62496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latin typeface="Segoe UI" panose="020B0502040204020203" pitchFamily="34" charset="0"/>
              </a:rPr>
              <a:t>Shift airport vehicles to zero carbon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7160D7-952F-4BFE-9B6B-441B6BC3C4BA}"/>
              </a:ext>
            </a:extLst>
          </p:cNvPr>
          <p:cNvSpPr/>
          <p:nvPr/>
        </p:nvSpPr>
        <p:spPr>
          <a:xfrm>
            <a:off x="6165963" y="944805"/>
            <a:ext cx="603836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latin typeface="Segoe UI" panose="020B0502040204020203" pitchFamily="34" charset="0"/>
              </a:rPr>
              <a:t>Leverage our procurement role to deliver a net zero supply chain</a:t>
            </a:r>
          </a:p>
        </p:txBody>
      </p:sp>
      <p:pic>
        <p:nvPicPr>
          <p:cNvPr id="35" name="Picture 34" descr="A picture containing road, highway&#10;&#10;Description automatically generated">
            <a:extLst>
              <a:ext uri="{FF2B5EF4-FFF2-40B4-BE49-F238E27FC236}">
                <a16:creationId xmlns:a16="http://schemas.microsoft.com/office/drawing/2014/main" id="{2195DBC9-1918-4D9D-9D59-2AAB3A44E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1" t="7879" r="6035" b="12840"/>
          <a:stretch/>
        </p:blipFill>
        <p:spPr>
          <a:xfrm>
            <a:off x="6180432" y="3676947"/>
            <a:ext cx="6023896" cy="323943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6FF90CF-C300-44DB-AAC9-0C590817FE67}"/>
              </a:ext>
            </a:extLst>
          </p:cNvPr>
          <p:cNvSpPr/>
          <p:nvPr/>
        </p:nvSpPr>
        <p:spPr>
          <a:xfrm>
            <a:off x="6183202" y="3641998"/>
            <a:ext cx="603836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latin typeface="Segoe UI" panose="020B0502040204020203" pitchFamily="34" charset="0"/>
              </a:rPr>
              <a:t>Get our buildings and  infrastructure to zero carbon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9C660-8F58-4932-9F05-0558ABBB6580}"/>
              </a:ext>
            </a:extLst>
          </p:cNvPr>
          <p:cNvSpPr txBox="1"/>
          <p:nvPr/>
        </p:nvSpPr>
        <p:spPr>
          <a:xfrm>
            <a:off x="4914922" y="6567443"/>
            <a:ext cx="249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Classification: Confidential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4315DD6-CA75-488F-9A88-2CA246EEBBD9}"/>
              </a:ext>
            </a:extLst>
          </p:cNvPr>
          <p:cNvSpPr txBox="1">
            <a:spLocks/>
          </p:cNvSpPr>
          <p:nvPr/>
        </p:nvSpPr>
        <p:spPr>
          <a:xfrm>
            <a:off x="149111" y="183583"/>
            <a:ext cx="11535401" cy="6060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216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can take the carbon out on the ground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4A661E-87CA-41CB-A169-F5C7E46F0B97}"/>
              </a:ext>
            </a:extLst>
          </p:cNvPr>
          <p:cNvSpPr/>
          <p:nvPr/>
        </p:nvSpPr>
        <p:spPr>
          <a:xfrm>
            <a:off x="10491537" y="6208295"/>
            <a:ext cx="1953928" cy="649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F9DA3-795C-3F43-8131-54597FA8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81" y="270942"/>
            <a:ext cx="11152769" cy="11483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Delivering a net zero airport and sub-region  - areas for discussion &amp; collaboration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F84EE-AF0D-264E-8CBC-F5607173114F}"/>
              </a:ext>
            </a:extLst>
          </p:cNvPr>
          <p:cNvSpPr/>
          <p:nvPr/>
        </p:nvSpPr>
        <p:spPr>
          <a:xfrm>
            <a:off x="5541" y="407467"/>
            <a:ext cx="82800" cy="1154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C84132-25AC-40AA-A68F-076D96CF77F4}"/>
              </a:ext>
            </a:extLst>
          </p:cNvPr>
          <p:cNvSpPr txBox="1">
            <a:spLocks/>
          </p:cNvSpPr>
          <p:nvPr/>
        </p:nvSpPr>
        <p:spPr>
          <a:xfrm>
            <a:off x="88341" y="407468"/>
            <a:ext cx="12020240" cy="620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marL="180975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Font typeface="Arial" charset="0"/>
              <a:buChar char="•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2pPr>
            <a:lvl3pPr marL="360363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3pPr>
            <a:lvl4pPr marL="541338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4pPr>
            <a:lvl5pPr marL="720725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545A5E"/>
              </a:buClr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E5E6E6">
                  <a:lumMod val="10000"/>
                </a:srgbClr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B450C-E766-43EA-8A26-4477030FA6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D3FE4-4279-4AA9-BAE3-E3BB0F0CFF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6206F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6206F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AE2DCE-614A-4541-8CAA-9429A190C3E3}"/>
              </a:ext>
            </a:extLst>
          </p:cNvPr>
          <p:cNvSpPr txBox="1">
            <a:spLocks/>
          </p:cNvSpPr>
          <p:nvPr/>
        </p:nvSpPr>
        <p:spPr>
          <a:xfrm>
            <a:off x="316881" y="1555837"/>
            <a:ext cx="5461540" cy="4652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marL="180975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Font typeface="Arial" charset="0"/>
              <a:buChar char="•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2pPr>
            <a:lvl3pPr marL="360363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3pPr>
            <a:lvl4pPr marL="541338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4pPr>
            <a:lvl5pPr marL="720725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545A5E"/>
              </a:buClr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2" indent="-180975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 typeface="Arial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180975" marR="0" lvl="1" indent="-180975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 typeface="Arial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360363" marR="0" lvl="2" indent="-179388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975" marR="0" lvl="1" indent="-180975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 typeface="Arial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  <a:p>
            <a:pPr marL="0" marR="0" lvl="1" indent="0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SzTx/>
              <a:buFont typeface="Arial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20202A-AF45-4694-9658-9F39AD66EA0B}"/>
              </a:ext>
            </a:extLst>
          </p:cNvPr>
          <p:cNvSpPr txBox="1">
            <a:spLocks/>
          </p:cNvSpPr>
          <p:nvPr/>
        </p:nvSpPr>
        <p:spPr>
          <a:xfrm>
            <a:off x="6162675" y="2553613"/>
            <a:ext cx="5305826" cy="3043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marL="180975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Font typeface="Arial" charset="0"/>
              <a:buChar char="•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2pPr>
            <a:lvl3pPr marL="360363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3pPr>
            <a:lvl4pPr marL="541338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4pPr>
            <a:lvl5pPr marL="720725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545A5E"/>
              </a:buClr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2" indent="0" algn="l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61DFAD-0A70-4A67-8DF7-B9E33B0CE6CD}"/>
              </a:ext>
            </a:extLst>
          </p:cNvPr>
          <p:cNvSpPr txBox="1">
            <a:spLocks/>
          </p:cNvSpPr>
          <p:nvPr/>
        </p:nvSpPr>
        <p:spPr>
          <a:xfrm>
            <a:off x="331399" y="1942304"/>
            <a:ext cx="10894044" cy="90546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marL="180975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Font typeface="Arial" charset="0"/>
              <a:buChar char="•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2pPr>
            <a:lvl3pPr marL="360363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3pPr>
            <a:lvl4pPr marL="541338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4pPr>
            <a:lvl5pPr marL="720725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545A5E"/>
              </a:buClr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Electricity provision: we need enough electricity to scale up electrical solutions (heating, EVs etc).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Demand side measures – efficiency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Supply side measures – local renewable generation?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</a:rPr>
              <a:t>Collective discussion with National Grid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srgbClr val="7C838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Electric (and hydrogen) vehicles: Heathrow is developing a strategy for EV charging – how much, where, who provides it. How can we work together to ensure the right assets in the right locations to help enable the shift to EVs?</a:t>
            </a:r>
          </a:p>
          <a:p>
            <a:pPr marR="0" lvl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kern="100" dirty="0">
              <a:solidFill>
                <a:srgbClr val="7C838A">
                  <a:lumMod val="75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7C838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Tx/>
              <a:buNone/>
              <a:tabLst/>
              <a:defRPr/>
            </a:pPr>
            <a:endParaRPr lang="en-GB" sz="2400" kern="100" dirty="0">
              <a:solidFill>
                <a:srgbClr val="7C838A">
                  <a:lumMod val="75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7C838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46206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rgbClr val="46206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rgbClr val="46206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rgbClr val="46206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93A64-44E9-4945-A76B-9DD87D5459EC}"/>
              </a:ext>
            </a:extLst>
          </p:cNvPr>
          <p:cNvSpPr txBox="1">
            <a:spLocks/>
          </p:cNvSpPr>
          <p:nvPr/>
        </p:nvSpPr>
        <p:spPr>
          <a:xfrm>
            <a:off x="6096000" y="2324777"/>
            <a:ext cx="4993249" cy="434219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1pPr>
            <a:lvl2pPr marL="180975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7E5DA4"/>
              </a:buClr>
              <a:buFont typeface="Arial" charset="0"/>
              <a:buChar char="•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2pPr>
            <a:lvl3pPr marL="360363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3pPr>
            <a:lvl4pPr marL="541338" indent="-180975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4pPr>
            <a:lvl5pPr marL="720725" indent="-179388" algn="l" defTabSz="457200" rtl="0" eaLnBrk="1" fontAlgn="base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>
                <a:srgbClr val="545A5E"/>
              </a:buClr>
              <a:buFont typeface="Arial" charset="0"/>
              <a:buChar char="–"/>
              <a:defRPr sz="1200" kern="1200">
                <a:solidFill>
                  <a:schemeClr val="accent2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E5DA4"/>
              </a:buClr>
              <a:buSzTx/>
              <a:buFontTx/>
              <a:buNone/>
              <a:tabLst/>
              <a:defRPr/>
            </a:pPr>
            <a:endParaRPr kumimoji="0" lang="en-GB" sz="2200" b="0" i="0" u="none" strike="noStrike" kern="100" cap="none" spc="0" normalizeH="0" baseline="0" noProof="0">
              <a:ln>
                <a:noFill/>
              </a:ln>
              <a:solidFill>
                <a:srgbClr val="46206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40705"/>
      </p:ext>
    </p:extLst>
  </p:cSld>
  <p:clrMapOvr>
    <a:masterClrMapping/>
  </p:clrMapOvr>
</p:sld>
</file>

<file path=ppt/theme/theme1.xml><?xml version="1.0" encoding="utf-8"?>
<a:theme xmlns:a="http://schemas.openxmlformats.org/drawingml/2006/main" name="1_Heathrow_MASTER_2013_Helper1">
  <a:themeElements>
    <a:clrScheme name="Heathrow 2">
      <a:dk1>
        <a:srgbClr val="46206F"/>
      </a:dk1>
      <a:lt1>
        <a:srgbClr val="FFFFFF"/>
      </a:lt1>
      <a:dk2>
        <a:srgbClr val="7C838A"/>
      </a:dk2>
      <a:lt2>
        <a:srgbClr val="E5E6E6"/>
      </a:lt2>
      <a:accent1>
        <a:srgbClr val="46216F"/>
      </a:accent1>
      <a:accent2>
        <a:srgbClr val="7C838A"/>
      </a:accent2>
      <a:accent3>
        <a:srgbClr val="7E5DA4"/>
      </a:accent3>
      <a:accent4>
        <a:srgbClr val="7C838A"/>
      </a:accent4>
      <a:accent5>
        <a:srgbClr val="9F147B"/>
      </a:accent5>
      <a:accent6>
        <a:srgbClr val="6F34B2"/>
      </a:accent6>
      <a:hlink>
        <a:srgbClr val="9F147B"/>
      </a:hlink>
      <a:folHlink>
        <a:srgbClr val="462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Heathrow_MASTER_2013_Helper1">
  <a:themeElements>
    <a:clrScheme name="Heathrow 2">
      <a:dk1>
        <a:srgbClr val="46206F"/>
      </a:dk1>
      <a:lt1>
        <a:srgbClr val="FFFFFF"/>
      </a:lt1>
      <a:dk2>
        <a:srgbClr val="7C838A"/>
      </a:dk2>
      <a:lt2>
        <a:srgbClr val="E5E6E6"/>
      </a:lt2>
      <a:accent1>
        <a:srgbClr val="46216F"/>
      </a:accent1>
      <a:accent2>
        <a:srgbClr val="7C838A"/>
      </a:accent2>
      <a:accent3>
        <a:srgbClr val="7E5DA4"/>
      </a:accent3>
      <a:accent4>
        <a:srgbClr val="7C838A"/>
      </a:accent4>
      <a:accent5>
        <a:srgbClr val="9F147B"/>
      </a:accent5>
      <a:accent6>
        <a:srgbClr val="6F34B2"/>
      </a:accent6>
      <a:hlink>
        <a:srgbClr val="9F147B"/>
      </a:hlink>
      <a:folHlink>
        <a:srgbClr val="462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E8FF3378058478E75A7BDD7C9C78F" ma:contentTypeVersion="13" ma:contentTypeDescription="Create a new document." ma:contentTypeScope="" ma:versionID="34fdd32146cdaaeac7148760e6c3e906">
  <xsd:schema xmlns:xsd="http://www.w3.org/2001/XMLSchema" xmlns:xs="http://www.w3.org/2001/XMLSchema" xmlns:p="http://schemas.microsoft.com/office/2006/metadata/properties" xmlns:ns2="8d7ced74-cbb5-4cec-8f46-a3e6a334197f" xmlns:ns3="7ccfb636-f59e-474c-b721-b39c5e1bb924" targetNamespace="http://schemas.microsoft.com/office/2006/metadata/properties" ma:root="true" ma:fieldsID="6fd0914281c5f55203f033d32fe806ef" ns2:_="" ns3:_="">
    <xsd:import namespace="8d7ced74-cbb5-4cec-8f46-a3e6a334197f"/>
    <xsd:import namespace="7ccfb636-f59e-474c-b721-b39c5e1bb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d74-cbb5-4cec-8f46-a3e6a3341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fb636-f59e-474c-b721-b39c5e1bb9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cfb636-f59e-474c-b721-b39c5e1bb924">
      <UserInfo>
        <DisplayName>Andrew Macmillan</DisplayName>
        <AccountId>72</AccountId>
        <AccountType/>
      </UserInfo>
      <UserInfo>
        <DisplayName>Rhiannon Dowdall</DisplayName>
        <AccountId>36</AccountId>
        <AccountType/>
      </UserInfo>
      <UserInfo>
        <DisplayName>Camil Kocan</DisplayName>
        <AccountId>35</AccountId>
        <AccountType/>
      </UserInfo>
      <UserInfo>
        <DisplayName>Honor Puciato</DisplayName>
        <AccountId>61</AccountId>
        <AccountType/>
      </UserInfo>
      <UserInfo>
        <DisplayName>Matt Prescott</DisplayName>
        <AccountId>9</AccountId>
        <AccountType/>
      </UserInfo>
      <UserInfo>
        <DisplayName>Mark Tomkins</DisplayName>
        <AccountId>12</AccountId>
        <AccountType/>
      </UserInfo>
      <UserInfo>
        <DisplayName>Tom Harrison</DisplayName>
        <AccountId>16</AccountId>
        <AccountType/>
      </UserInfo>
      <UserInfo>
        <DisplayName>Peter Hemmings (Supplier)</DisplayName>
        <AccountId>15</AccountId>
        <AccountType/>
      </UserInfo>
      <UserInfo>
        <DisplayName>Jana Stopforth</DisplayName>
        <AccountId>96</AccountId>
        <AccountType/>
      </UserInfo>
      <UserInfo>
        <DisplayName>Matt Gorman</DisplayName>
        <AccountId>14</AccountId>
        <AccountType/>
      </UserInfo>
      <UserInfo>
        <DisplayName>Shantal Gill5</DisplayName>
        <AccountId>162</AccountId>
        <AccountType/>
      </UserInfo>
      <UserInfo>
        <DisplayName>Paloma Aguilar</DisplayName>
        <AccountId>93</AccountId>
        <AccountType/>
      </UserInfo>
      <UserInfo>
        <DisplayName>Jacob Tilley</DisplayName>
        <AccountId>81</AccountId>
        <AccountType/>
      </UserInfo>
    </SharedWithUsers>
  </documentManagement>
</p:properties>
</file>

<file path=customXml/item4.xml><?xml version="1.0" encoding="utf-8"?>
<?mso-contentType ?>
<SharedContentType xmlns="Microsoft.SharePoint.Taxonomy.ContentTypeSync" SourceId="4e864453-1a6b-462e-938b-ddfc65cf3c45" ContentTypeId="0x0101" PreviousValue="false"/>
</file>

<file path=customXml/itemProps1.xml><?xml version="1.0" encoding="utf-8"?>
<ds:datastoreItem xmlns:ds="http://schemas.openxmlformats.org/officeDocument/2006/customXml" ds:itemID="{2703DF10-3F2B-420E-A2DB-CE56A66FBCD8}">
  <ds:schemaRefs>
    <ds:schemaRef ds:uri="7ccfb636-f59e-474c-b721-b39c5e1bb924"/>
    <ds:schemaRef ds:uri="8d7ced74-cbb5-4cec-8f46-a3e6a33419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D714D4-3C9D-4BD5-B14A-A2AE40CA1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7123AA-7B92-4479-A966-46777010CC0D}">
  <ds:schemaRefs>
    <ds:schemaRef ds:uri="http://purl.org/dc/terms/"/>
    <ds:schemaRef ds:uri="8d7ced74-cbb5-4cec-8f46-a3e6a33419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ccfb636-f59e-474c-b721-b39c5e1bb92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03818F1-EA13-488E-A7D7-27F3E3D3C4E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Heathrow_MASTER_2013_PNG - Copy</Template>
  <TotalTime>3294</TotalTime>
  <Words>637</Words>
  <Application>Microsoft Office PowerPoint</Application>
  <PresentationFormat>Widescreen</PresentationFormat>
  <Paragraphs>120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Nova Cond</vt:lpstr>
      <vt:lpstr>Calibri</vt:lpstr>
      <vt:lpstr>Lucida Grande</vt:lpstr>
      <vt:lpstr>Segoe UI</vt:lpstr>
      <vt:lpstr>1_Heathrow_MASTER_2013_Helper1</vt:lpstr>
      <vt:lpstr>3_Heathrow_MASTER_2013_Helper1</vt:lpstr>
      <vt:lpstr>Aviation’s path to net zero</vt:lpstr>
      <vt:lpstr>Aviation is a force for good – to protect its benefits we must decarbonise</vt:lpstr>
      <vt:lpstr>Heathrow cannot solve carbon alone </vt:lpstr>
      <vt:lpstr>We can take the carbon out of flying even as we grow </vt:lpstr>
      <vt:lpstr>PowerPoint Presentation</vt:lpstr>
      <vt:lpstr>The case for SAF is economic as well as environmental </vt:lpstr>
      <vt:lpstr>The solutions to net zero flying exist – we need urgent Government action to scale them</vt:lpstr>
      <vt:lpstr>PowerPoint Presentation</vt:lpstr>
      <vt:lpstr>Delivering a net zero airport and sub-region  - areas for discussion &amp; collaboration </vt:lpstr>
      <vt:lpstr>PowerPoint Presentation</vt:lpstr>
    </vt:vector>
  </TitlesOfParts>
  <Company>No-Nonsense Design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HAHL Board Paper Template Powerpoint 2019</dc:title>
  <dc:creator>Helette Gelderblom1 (SUPPLIER)</dc:creator>
  <cp:lastModifiedBy>Matt Gorman</cp:lastModifiedBy>
  <cp:revision>4</cp:revision>
  <cp:lastPrinted>2018-09-05T13:55:55Z</cp:lastPrinted>
  <dcterms:created xsi:type="dcterms:W3CDTF">2018-08-06T10:47:38Z</dcterms:created>
  <dcterms:modified xsi:type="dcterms:W3CDTF">2021-09-14T14:32:32Z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0x010100325E8FF3378058478E75A7BDD7C9C78F</vt:lpwstr>
  </property>
  <property fmtid="{D5CDD505-2E9C-101B-9397-08002B2CF9AE}" pid="3" name="CandC_Tax_2">
    <vt:lpwstr>60;#Board Exec|e792d934-7dcf-11e7-9c14-985fd3d4fd6a</vt:lpwstr>
  </property>
  <property fmtid="{D5CDD505-2E9C-101B-9397-08002B2CF9AE}" pid="4" name="Heathrow Keywords">
    <vt:lpwstr/>
  </property>
  <property fmtid="{D5CDD505-2E9C-101B-9397-08002B2CF9AE}" pid="5" name="CandC_Tax_DocumentType">
    <vt:lpwstr>44;#Template|20c8b02f-c297-4bab-86af-7c452a3e7d84</vt:lpwstr>
  </property>
  <property fmtid="{D5CDD505-2E9C-101B-9397-08002B2CF9AE}" pid="6" name="MSIP_Label_6a75c112-f622-45a7-81cc-ebc13bca2c26_Enabled">
    <vt:lpwstr>true</vt:lpwstr>
  </property>
  <property fmtid="{D5CDD505-2E9C-101B-9397-08002B2CF9AE}" pid="7" name="MSIP_Label_6a75c112-f622-45a7-81cc-ebc13bca2c26_SetDate">
    <vt:lpwstr>2021-09-14T14:32:25Z</vt:lpwstr>
  </property>
  <property fmtid="{D5CDD505-2E9C-101B-9397-08002B2CF9AE}" pid="8" name="MSIP_Label_6a75c112-f622-45a7-81cc-ebc13bca2c26_Method">
    <vt:lpwstr>Privileged</vt:lpwstr>
  </property>
  <property fmtid="{D5CDD505-2E9C-101B-9397-08002B2CF9AE}" pid="9" name="MSIP_Label_6a75c112-f622-45a7-81cc-ebc13bca2c26_Name">
    <vt:lpwstr>6a75c112-f622-45a7-81cc-ebc13bca2c26</vt:lpwstr>
  </property>
  <property fmtid="{D5CDD505-2E9C-101B-9397-08002B2CF9AE}" pid="10" name="MSIP_Label_6a75c112-f622-45a7-81cc-ebc13bca2c26_SiteId">
    <vt:lpwstr>2133b7ab-6392-452c-aa20-34afbe98608e</vt:lpwstr>
  </property>
  <property fmtid="{D5CDD505-2E9C-101B-9397-08002B2CF9AE}" pid="11" name="MSIP_Label_6a75c112-f622-45a7-81cc-ebc13bca2c26_ActionId">
    <vt:lpwstr>6d251528-7ff9-4967-835f-d18f44a880c3</vt:lpwstr>
  </property>
  <property fmtid="{D5CDD505-2E9C-101B-9397-08002B2CF9AE}" pid="12" name="MSIP_Label_6a75c112-f622-45a7-81cc-ebc13bca2c26_ContentBits">
    <vt:lpwstr>1</vt:lpwstr>
  </property>
</Properties>
</file>